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Lst>
  <p:sldSz cy="5143500" cx="9144000"/>
  <p:notesSz cx="6858000" cy="9144000"/>
  <p:embeddedFontLst>
    <p:embeddedFont>
      <p:font typeface="Nunito"/>
      <p:regular r:id="rId59"/>
      <p:bold r:id="rId60"/>
      <p:italic r:id="rId61"/>
      <p:boldItalic r:id="rId62"/>
    </p:embeddedFont>
    <p:embeddedFont>
      <p:font typeface="Maven Pro"/>
      <p:regular r:id="rId63"/>
      <p:bold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Nunito-boldItalic.fntdata"/><Relationship Id="rId61" Type="http://schemas.openxmlformats.org/officeDocument/2006/relationships/font" Target="fonts/Nunito-italic.fntdata"/><Relationship Id="rId20" Type="http://schemas.openxmlformats.org/officeDocument/2006/relationships/slide" Target="slides/slide14.xml"/><Relationship Id="rId64" Type="http://schemas.openxmlformats.org/officeDocument/2006/relationships/font" Target="fonts/MavenPro-bold.fntdata"/><Relationship Id="rId63" Type="http://schemas.openxmlformats.org/officeDocument/2006/relationships/font" Target="fonts/MavenPro-regular.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Nunito-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Nunito-regular.fntdata"/><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9fcbeb33c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9fcbeb33c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9fcbeb33c8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29fcbeb33c8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9fcbeb33c8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29fcbeb33c8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9fcbeb33c8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29fcbeb33c8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9fcbeb33c8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29fcbeb33c8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9fcbeb33c8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29fcbeb33c8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9fcbeb33c8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9fcbeb33c8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9fcbeb33c8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29fcbeb33c8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9fcbeb33c8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29fcbeb33c8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9fcbeb33c8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29fcbeb33c8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9fcbeb33c8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29fcbeb33c8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80a3e40cb3_0_3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80a3e40cb3_0_3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9fcbeb33c8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29fcbeb33c8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472209d13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2472209d13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9fcbeb33c8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29fcbeb33c8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29fcbeb33c8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29fcbeb33c8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29fcbeb33c8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29fcbeb33c8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9fcbeb33c8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29fcbeb33c8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29fcbeb33c8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29fcbeb33c8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29fcbeb33c8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29fcbeb33c8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29fcbeb33c8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29fcbeb33c8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29fcbeb33c8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29fcbeb33c8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472209d13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472209d13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29fcbeb33c8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29fcbeb33c8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2472209d13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2472209d13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29fcbeb33c8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29fcbeb33c8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29fcbeb33c8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29fcbeb33c8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29fcbeb33c8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29fcbeb33c8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29fcbeb33c8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29fcbeb33c8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29fcbeb33c8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29fcbeb33c8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9fcbeb33c8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29fcbeb33c8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29fcbeb33c8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29fcbeb33c8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29fcbeb33c8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29fcbeb33c8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80a3e40cb3_0_3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80a3e40cb3_0_3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29fcbeb33c8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29fcbeb33c8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29fcbeb33c8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29fcbeb33c8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2472209d13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2472209d13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a01c70f478_9_2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4" name="Google Shape;834;g2a01c70f478_9_2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2a01c70f478_9_2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0" name="Google Shape;840;g2a01c70f478_9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29fcbeb33c8_0_4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7" name="Google Shape;847;g29fcbeb33c8_0_4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a01c70f478_9_2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4" name="Google Shape;854;g2a01c70f478_9_2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29fcbeb33c8_0_4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0" name="Google Shape;860;g29fcbeb33c8_0_4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2a01c70f478_9_2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8" name="Google Shape;868;g2a01c70f478_9_2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29fcbeb33c8_0_4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5" name="Google Shape;875;g29fcbeb33c8_0_4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9fcbeb33c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29fcbeb33c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29fcbeb33c8_0_4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2" name="Google Shape;882;g29fcbeb33c8_0_4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29fcbeb33c8_0_4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0" name="Google Shape;890;g29fcbeb33c8_0_4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29fcbeb33c8_0_4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6" name="Google Shape;896;g29fcbeb33c8_0_4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9fcbeb33c8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9fcbeb33c8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9fcbeb33c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9fcbeb33c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9fcbeb33c8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9fcbeb33c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9fcbeb33c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29fcbeb33c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277" name="Shape 277"/>
        <p:cNvGrpSpPr/>
        <p:nvPr/>
      </p:nvGrpSpPr>
      <p:grpSpPr>
        <a:xfrm>
          <a:off x="0" y="0"/>
          <a:ext cx="0" cy="0"/>
          <a:chOff x="0" y="0"/>
          <a:chExt cx="0" cy="0"/>
        </a:xfrm>
      </p:grpSpPr>
      <p:grpSp>
        <p:nvGrpSpPr>
          <p:cNvPr id="278" name="Google Shape;278;p14"/>
          <p:cNvGrpSpPr/>
          <p:nvPr/>
        </p:nvGrpSpPr>
        <p:grpSpPr>
          <a:xfrm>
            <a:off x="7343003" y="3409675"/>
            <a:ext cx="1691422" cy="1732548"/>
            <a:chOff x="7343003" y="3409675"/>
            <a:chExt cx="1691422" cy="1732548"/>
          </a:xfrm>
        </p:grpSpPr>
        <p:grpSp>
          <p:nvGrpSpPr>
            <p:cNvPr id="279" name="Google Shape;279;p14"/>
            <p:cNvGrpSpPr/>
            <p:nvPr/>
          </p:nvGrpSpPr>
          <p:grpSpPr>
            <a:xfrm>
              <a:off x="7343003" y="4453711"/>
              <a:ext cx="316800" cy="688512"/>
              <a:chOff x="7343003" y="4453711"/>
              <a:chExt cx="316800" cy="688512"/>
            </a:xfrm>
          </p:grpSpPr>
          <p:sp>
            <p:nvSpPr>
              <p:cNvPr id="280" name="Google Shape;280;p14"/>
              <p:cNvSpPr/>
              <p:nvPr/>
            </p:nvSpPr>
            <p:spPr>
              <a:xfrm>
                <a:off x="7343003" y="4453711"/>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14"/>
              <p:cNvSpPr/>
              <p:nvPr/>
            </p:nvSpPr>
            <p:spPr>
              <a:xfrm>
                <a:off x="7343003" y="4801723"/>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2" name="Google Shape;282;p14"/>
            <p:cNvGrpSpPr/>
            <p:nvPr/>
          </p:nvGrpSpPr>
          <p:grpSpPr>
            <a:xfrm>
              <a:off x="7801210" y="4105700"/>
              <a:ext cx="316800" cy="1036523"/>
              <a:chOff x="7801210" y="4105700"/>
              <a:chExt cx="316800" cy="1036523"/>
            </a:xfrm>
          </p:grpSpPr>
          <p:sp>
            <p:nvSpPr>
              <p:cNvPr id="283" name="Google Shape;283;p14"/>
              <p:cNvSpPr/>
              <p:nvPr/>
            </p:nvSpPr>
            <p:spPr>
              <a:xfrm>
                <a:off x="7801210" y="4453711"/>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14"/>
              <p:cNvSpPr/>
              <p:nvPr/>
            </p:nvSpPr>
            <p:spPr>
              <a:xfrm>
                <a:off x="7801210" y="4105700"/>
                <a:ext cx="316800" cy="1036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14"/>
              <p:cNvSpPr/>
              <p:nvPr/>
            </p:nvSpPr>
            <p:spPr>
              <a:xfrm>
                <a:off x="7801210" y="4801723"/>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6" name="Google Shape;286;p14"/>
            <p:cNvGrpSpPr/>
            <p:nvPr/>
          </p:nvGrpSpPr>
          <p:grpSpPr>
            <a:xfrm>
              <a:off x="8259418" y="3757688"/>
              <a:ext cx="316800" cy="1384535"/>
              <a:chOff x="8259418" y="3757688"/>
              <a:chExt cx="316800" cy="1384535"/>
            </a:xfrm>
          </p:grpSpPr>
          <p:sp>
            <p:nvSpPr>
              <p:cNvPr id="287" name="Google Shape;287;p14"/>
              <p:cNvSpPr/>
              <p:nvPr/>
            </p:nvSpPr>
            <p:spPr>
              <a:xfrm>
                <a:off x="8259418" y="4453711"/>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14"/>
              <p:cNvSpPr/>
              <p:nvPr/>
            </p:nvSpPr>
            <p:spPr>
              <a:xfrm>
                <a:off x="8259418" y="3757688"/>
                <a:ext cx="316800" cy="1384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14"/>
              <p:cNvSpPr/>
              <p:nvPr/>
            </p:nvSpPr>
            <p:spPr>
              <a:xfrm>
                <a:off x="8259418" y="4105700"/>
                <a:ext cx="316800" cy="1036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14"/>
              <p:cNvSpPr/>
              <p:nvPr/>
            </p:nvSpPr>
            <p:spPr>
              <a:xfrm>
                <a:off x="8259418" y="4801723"/>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1" name="Google Shape;291;p14"/>
            <p:cNvGrpSpPr/>
            <p:nvPr/>
          </p:nvGrpSpPr>
          <p:grpSpPr>
            <a:xfrm>
              <a:off x="8717625" y="3409675"/>
              <a:ext cx="316800" cy="1732548"/>
              <a:chOff x="8717625" y="3409675"/>
              <a:chExt cx="316800" cy="1732548"/>
            </a:xfrm>
          </p:grpSpPr>
          <p:sp>
            <p:nvSpPr>
              <p:cNvPr id="292" name="Google Shape;292;p14"/>
              <p:cNvSpPr/>
              <p:nvPr/>
            </p:nvSpPr>
            <p:spPr>
              <a:xfrm>
                <a:off x="8717625" y="4453711"/>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14"/>
              <p:cNvSpPr/>
              <p:nvPr/>
            </p:nvSpPr>
            <p:spPr>
              <a:xfrm>
                <a:off x="8717625" y="3757688"/>
                <a:ext cx="316800" cy="1384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14"/>
              <p:cNvSpPr/>
              <p:nvPr/>
            </p:nvSpPr>
            <p:spPr>
              <a:xfrm>
                <a:off x="8717625" y="4105700"/>
                <a:ext cx="316800" cy="1036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14"/>
              <p:cNvSpPr/>
              <p:nvPr/>
            </p:nvSpPr>
            <p:spPr>
              <a:xfrm>
                <a:off x="8717625" y="3409675"/>
                <a:ext cx="316800" cy="1732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14"/>
              <p:cNvSpPr/>
              <p:nvPr/>
            </p:nvSpPr>
            <p:spPr>
              <a:xfrm>
                <a:off x="8717625" y="4801723"/>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97" name="Google Shape;297;p14"/>
          <p:cNvGrpSpPr/>
          <p:nvPr/>
        </p:nvGrpSpPr>
        <p:grpSpPr>
          <a:xfrm>
            <a:off x="5043503" y="0"/>
            <a:ext cx="3814072" cy="3839102"/>
            <a:chOff x="5043503" y="0"/>
            <a:chExt cx="3814072" cy="3839102"/>
          </a:xfrm>
        </p:grpSpPr>
        <p:sp>
          <p:nvSpPr>
            <p:cNvPr id="298" name="Google Shape;298;p14"/>
            <p:cNvSpPr/>
            <p:nvPr/>
          </p:nvSpPr>
          <p:spPr>
            <a:xfrm>
              <a:off x="8460975" y="1817775"/>
              <a:ext cx="396600" cy="396600"/>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14"/>
            <p:cNvSpPr/>
            <p:nvPr/>
          </p:nvSpPr>
          <p:spPr>
            <a:xfrm rot="-9830444">
              <a:off x="6469759" y="3480728"/>
              <a:ext cx="320148" cy="320148"/>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0" name="Google Shape;300;p14"/>
            <p:cNvGrpSpPr/>
            <p:nvPr/>
          </p:nvGrpSpPr>
          <p:grpSpPr>
            <a:xfrm>
              <a:off x="7647812" y="2704283"/>
              <a:ext cx="635219" cy="635219"/>
              <a:chOff x="6725724" y="2701260"/>
              <a:chExt cx="1208101" cy="1208100"/>
            </a:xfrm>
          </p:grpSpPr>
          <p:sp>
            <p:nvSpPr>
              <p:cNvPr id="301" name="Google Shape;301;p14"/>
              <p:cNvSpPr/>
              <p:nvPr/>
            </p:nvSpPr>
            <p:spPr>
              <a:xfrm rot="5400000">
                <a:off x="6725725" y="2701260"/>
                <a:ext cx="1208100" cy="1208100"/>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14"/>
              <p:cNvSpPr/>
              <p:nvPr/>
            </p:nvSpPr>
            <p:spPr>
              <a:xfrm rot="5400000">
                <a:off x="6725724" y="2701260"/>
                <a:ext cx="1208100" cy="1208100"/>
              </a:xfrm>
              <a:prstGeom prst="pie">
                <a:avLst>
                  <a:gd fmla="val 8244818" name="adj1"/>
                  <a:gd fmla="val 16246175"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14"/>
              <p:cNvSpPr/>
              <p:nvPr/>
            </p:nvSpPr>
            <p:spPr>
              <a:xfrm rot="5400000">
                <a:off x="6954988" y="2930398"/>
                <a:ext cx="749700" cy="749700"/>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4" name="Google Shape;304;p14"/>
            <p:cNvSpPr/>
            <p:nvPr/>
          </p:nvSpPr>
          <p:spPr>
            <a:xfrm>
              <a:off x="8460975" y="1817775"/>
              <a:ext cx="396600" cy="396600"/>
            </a:xfrm>
            <a:prstGeom prst="pie">
              <a:avLst>
                <a:gd fmla="val 19376841" name="adj1"/>
                <a:gd fmla="val 1620000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5" name="Google Shape;305;p14"/>
            <p:cNvGrpSpPr/>
            <p:nvPr/>
          </p:nvGrpSpPr>
          <p:grpSpPr>
            <a:xfrm>
              <a:off x="7952720" y="179238"/>
              <a:ext cx="873165" cy="873003"/>
              <a:chOff x="7754428" y="208725"/>
              <a:chExt cx="541800" cy="541800"/>
            </a:xfrm>
          </p:grpSpPr>
          <p:sp>
            <p:nvSpPr>
              <p:cNvPr id="306" name="Google Shape;306;p14"/>
              <p:cNvSpPr/>
              <p:nvPr/>
            </p:nvSpPr>
            <p:spPr>
              <a:xfrm rot="-8647347">
                <a:off x="7831319" y="285616"/>
                <a:ext cx="388018" cy="388018"/>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14"/>
              <p:cNvSpPr/>
              <p:nvPr/>
            </p:nvSpPr>
            <p:spPr>
              <a:xfrm rot="-8647347">
                <a:off x="7831319" y="285616"/>
                <a:ext cx="388018" cy="388018"/>
              </a:xfrm>
              <a:prstGeom prst="pie">
                <a:avLst>
                  <a:gd fmla="val 19376841" name="adj1"/>
                  <a:gd fmla="val 12313574"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8" name="Google Shape;308;p14"/>
            <p:cNvSpPr/>
            <p:nvPr/>
          </p:nvSpPr>
          <p:spPr>
            <a:xfrm>
              <a:off x="5399840" y="356365"/>
              <a:ext cx="2577000" cy="2577000"/>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14"/>
            <p:cNvSpPr/>
            <p:nvPr/>
          </p:nvSpPr>
          <p:spPr>
            <a:xfrm rot="2043858">
              <a:off x="5503813" y="460310"/>
              <a:ext cx="2369480" cy="2369480"/>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14"/>
            <p:cNvSpPr/>
            <p:nvPr/>
          </p:nvSpPr>
          <p:spPr>
            <a:xfrm>
              <a:off x="5399795" y="360281"/>
              <a:ext cx="2577000" cy="2577000"/>
            </a:xfrm>
            <a:prstGeom prst="pie">
              <a:avLst>
                <a:gd fmla="val 8801158" name="adj1"/>
                <a:gd fmla="val 1620000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14"/>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14"/>
            <p:cNvSpPr/>
            <p:nvPr/>
          </p:nvSpPr>
          <p:spPr>
            <a:xfrm>
              <a:off x="5399795" y="356358"/>
              <a:ext cx="2577000" cy="2577000"/>
            </a:xfrm>
            <a:prstGeom prst="pie">
              <a:avLst>
                <a:gd fmla="val 12554101" name="adj1"/>
                <a:gd fmla="val 1620000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14"/>
            <p:cNvSpPr/>
            <p:nvPr/>
          </p:nvSpPr>
          <p:spPr>
            <a:xfrm rot="-9830444">
              <a:off x="6469759" y="3480727"/>
              <a:ext cx="320148" cy="320148"/>
            </a:xfrm>
            <a:prstGeom prst="pie">
              <a:avLst>
                <a:gd fmla="val 19376841" name="adj1"/>
                <a:gd fmla="val 1620000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4" name="Google Shape;314;p14"/>
          <p:cNvSpPr txBox="1"/>
          <p:nvPr>
            <p:ph type="ctrTitle"/>
          </p:nvPr>
        </p:nvSpPr>
        <p:spPr>
          <a:xfrm>
            <a:off x="824000" y="1613813"/>
            <a:ext cx="4255500" cy="18729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15" name="Google Shape;315;p14"/>
          <p:cNvSpPr txBox="1"/>
          <p:nvPr>
            <p:ph idx="1" type="subTitle"/>
          </p:nvPr>
        </p:nvSpPr>
        <p:spPr>
          <a:xfrm>
            <a:off x="824000" y="3596300"/>
            <a:ext cx="4255500" cy="695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316" name="Google Shape;316;p14"/>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7" name="Shape 317"/>
        <p:cNvGrpSpPr/>
        <p:nvPr/>
      </p:nvGrpSpPr>
      <p:grpSpPr>
        <a:xfrm>
          <a:off x="0" y="0"/>
          <a:ext cx="0" cy="0"/>
          <a:chOff x="0" y="0"/>
          <a:chExt cx="0" cy="0"/>
        </a:xfrm>
      </p:grpSpPr>
      <p:grpSp>
        <p:nvGrpSpPr>
          <p:cNvPr id="318" name="Google Shape;318;p15"/>
          <p:cNvGrpSpPr/>
          <p:nvPr/>
        </p:nvGrpSpPr>
        <p:grpSpPr>
          <a:xfrm>
            <a:off x="625966" y="299376"/>
            <a:ext cx="999312" cy="999312"/>
            <a:chOff x="348199" y="179450"/>
            <a:chExt cx="1116300" cy="1116300"/>
          </a:xfrm>
        </p:grpSpPr>
        <p:sp>
          <p:nvSpPr>
            <p:cNvPr id="319" name="Google Shape;319;p15"/>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15"/>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1" name="Google Shape;321;p15"/>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2" name="Google Shape;322;p15"/>
          <p:cNvSpPr txBox="1"/>
          <p:nvPr>
            <p:ph idx="1" type="body"/>
          </p:nvPr>
        </p:nvSpPr>
        <p:spPr>
          <a:xfrm>
            <a:off x="1303800" y="1990050"/>
            <a:ext cx="7030500" cy="25416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23" name="Google Shape;323;p15"/>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4" name="Shape 324"/>
        <p:cNvGrpSpPr/>
        <p:nvPr/>
      </p:nvGrpSpPr>
      <p:grpSpPr>
        <a:xfrm>
          <a:off x="0" y="0"/>
          <a:ext cx="0" cy="0"/>
          <a:chOff x="0" y="0"/>
          <a:chExt cx="0" cy="0"/>
        </a:xfrm>
      </p:grpSpPr>
      <p:grpSp>
        <p:nvGrpSpPr>
          <p:cNvPr id="325" name="Google Shape;325;p16"/>
          <p:cNvGrpSpPr/>
          <p:nvPr/>
        </p:nvGrpSpPr>
        <p:grpSpPr>
          <a:xfrm>
            <a:off x="625966" y="299376"/>
            <a:ext cx="999312" cy="999312"/>
            <a:chOff x="348199" y="179450"/>
            <a:chExt cx="1116300" cy="1116300"/>
          </a:xfrm>
        </p:grpSpPr>
        <p:sp>
          <p:nvSpPr>
            <p:cNvPr id="326" name="Google Shape;326;p16"/>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16"/>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8" name="Google Shape;328;p16"/>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9" name="Google Shape;329;p16"/>
          <p:cNvSpPr txBox="1"/>
          <p:nvPr>
            <p:ph idx="1" type="body"/>
          </p:nvPr>
        </p:nvSpPr>
        <p:spPr>
          <a:xfrm>
            <a:off x="1303800" y="1990050"/>
            <a:ext cx="3430500" cy="25416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30" name="Google Shape;330;p16"/>
          <p:cNvSpPr txBox="1"/>
          <p:nvPr>
            <p:ph idx="2" type="body"/>
          </p:nvPr>
        </p:nvSpPr>
        <p:spPr>
          <a:xfrm>
            <a:off x="4903650" y="1990050"/>
            <a:ext cx="3430500" cy="25416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31" name="Google Shape;331;p16"/>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2" name="Shape 332"/>
        <p:cNvGrpSpPr/>
        <p:nvPr/>
      </p:nvGrpSpPr>
      <p:grpSpPr>
        <a:xfrm>
          <a:off x="0" y="0"/>
          <a:ext cx="0" cy="0"/>
          <a:chOff x="0" y="0"/>
          <a:chExt cx="0" cy="0"/>
        </a:xfrm>
      </p:grpSpPr>
      <p:grpSp>
        <p:nvGrpSpPr>
          <p:cNvPr id="333" name="Google Shape;333;p17"/>
          <p:cNvGrpSpPr/>
          <p:nvPr/>
        </p:nvGrpSpPr>
        <p:grpSpPr>
          <a:xfrm>
            <a:off x="625966" y="299376"/>
            <a:ext cx="999312" cy="999312"/>
            <a:chOff x="348199" y="179450"/>
            <a:chExt cx="1116300" cy="1116300"/>
          </a:xfrm>
        </p:grpSpPr>
        <p:sp>
          <p:nvSpPr>
            <p:cNvPr id="334" name="Google Shape;334;p17"/>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17"/>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6" name="Google Shape;336;p17"/>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37" name="Google Shape;337;p17"/>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8" name="Shape 338"/>
        <p:cNvGrpSpPr/>
        <p:nvPr/>
      </p:nvGrpSpPr>
      <p:grpSpPr>
        <a:xfrm>
          <a:off x="0" y="0"/>
          <a:ext cx="0" cy="0"/>
          <a:chOff x="0" y="0"/>
          <a:chExt cx="0" cy="0"/>
        </a:xfrm>
      </p:grpSpPr>
      <p:grpSp>
        <p:nvGrpSpPr>
          <p:cNvPr id="339" name="Google Shape;339;p18"/>
          <p:cNvGrpSpPr/>
          <p:nvPr/>
        </p:nvGrpSpPr>
        <p:grpSpPr>
          <a:xfrm>
            <a:off x="625966" y="299376"/>
            <a:ext cx="999312" cy="999312"/>
            <a:chOff x="348199" y="179450"/>
            <a:chExt cx="1116300" cy="1116300"/>
          </a:xfrm>
        </p:grpSpPr>
        <p:sp>
          <p:nvSpPr>
            <p:cNvPr id="340" name="Google Shape;340;p18"/>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18"/>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2" name="Google Shape;342;p18"/>
          <p:cNvSpPr txBox="1"/>
          <p:nvPr>
            <p:ph type="title"/>
          </p:nvPr>
        </p:nvSpPr>
        <p:spPr>
          <a:xfrm>
            <a:off x="1303800" y="598575"/>
            <a:ext cx="3312000" cy="1590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43" name="Google Shape;343;p18"/>
          <p:cNvSpPr txBox="1"/>
          <p:nvPr>
            <p:ph idx="1" type="body"/>
          </p:nvPr>
        </p:nvSpPr>
        <p:spPr>
          <a:xfrm>
            <a:off x="1303800" y="2309675"/>
            <a:ext cx="3312000" cy="22218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44" name="Google Shape;344;p18"/>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345" name="Shape 345"/>
        <p:cNvGrpSpPr/>
        <p:nvPr/>
      </p:nvGrpSpPr>
      <p:grpSpPr>
        <a:xfrm>
          <a:off x="0" y="0"/>
          <a:ext cx="0" cy="0"/>
          <a:chOff x="0" y="0"/>
          <a:chExt cx="0" cy="0"/>
        </a:xfrm>
      </p:grpSpPr>
      <p:grpSp>
        <p:nvGrpSpPr>
          <p:cNvPr id="346" name="Google Shape;346;p19"/>
          <p:cNvGrpSpPr/>
          <p:nvPr/>
        </p:nvGrpSpPr>
        <p:grpSpPr>
          <a:xfrm>
            <a:off x="6866714" y="1255"/>
            <a:ext cx="2267380" cy="2601741"/>
            <a:chOff x="6790514" y="1255"/>
            <a:chExt cx="2267380" cy="2601741"/>
          </a:xfrm>
        </p:grpSpPr>
        <p:grpSp>
          <p:nvGrpSpPr>
            <p:cNvPr id="347" name="Google Shape;347;p19"/>
            <p:cNvGrpSpPr/>
            <p:nvPr/>
          </p:nvGrpSpPr>
          <p:grpSpPr>
            <a:xfrm>
              <a:off x="7067536" y="1255"/>
              <a:ext cx="1990358" cy="1990303"/>
              <a:chOff x="7067536" y="1255"/>
              <a:chExt cx="1990358" cy="1990303"/>
            </a:xfrm>
          </p:grpSpPr>
          <p:sp>
            <p:nvSpPr>
              <p:cNvPr id="348" name="Google Shape;348;p19"/>
              <p:cNvSpPr/>
              <p:nvPr/>
            </p:nvSpPr>
            <p:spPr>
              <a:xfrm rot="-8648551">
                <a:off x="7594313" y="527721"/>
                <a:ext cx="937226" cy="937226"/>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19"/>
              <p:cNvSpPr/>
              <p:nvPr/>
            </p:nvSpPr>
            <p:spPr>
              <a:xfrm rot="-8648551">
                <a:off x="7594313" y="527721"/>
                <a:ext cx="937226" cy="937226"/>
              </a:xfrm>
              <a:prstGeom prst="pie">
                <a:avLst>
                  <a:gd fmla="val 19376841" name="adj1"/>
                  <a:gd fmla="val 12313574"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19"/>
              <p:cNvSpPr/>
              <p:nvPr/>
            </p:nvSpPr>
            <p:spPr>
              <a:xfrm rot="-8649154">
                <a:off x="7349891" y="283705"/>
                <a:ext cx="1425647" cy="1425404"/>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1" name="Google Shape;351;p19"/>
            <p:cNvGrpSpPr/>
            <p:nvPr/>
          </p:nvGrpSpPr>
          <p:grpSpPr>
            <a:xfrm>
              <a:off x="8207126" y="1807997"/>
              <a:ext cx="795000" cy="795000"/>
              <a:chOff x="8207126" y="1807997"/>
              <a:chExt cx="795000" cy="795000"/>
            </a:xfrm>
          </p:grpSpPr>
          <p:sp>
            <p:nvSpPr>
              <p:cNvPr id="352" name="Google Shape;352;p19"/>
              <p:cNvSpPr/>
              <p:nvPr/>
            </p:nvSpPr>
            <p:spPr>
              <a:xfrm rot="2152054">
                <a:off x="8319942" y="1920813"/>
                <a:ext cx="569367" cy="569367"/>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19"/>
              <p:cNvSpPr/>
              <p:nvPr/>
            </p:nvSpPr>
            <p:spPr>
              <a:xfrm rot="2150259">
                <a:off x="8408218" y="2008610"/>
                <a:ext cx="393004" cy="393004"/>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19"/>
              <p:cNvSpPr/>
              <p:nvPr/>
            </p:nvSpPr>
            <p:spPr>
              <a:xfrm rot="2150259">
                <a:off x="8408218" y="2008610"/>
                <a:ext cx="393004" cy="393004"/>
              </a:xfrm>
              <a:prstGeom prst="pie">
                <a:avLst>
                  <a:gd fmla="val 5699893" name="adj1"/>
                  <a:gd fmla="val 12313574"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5" name="Google Shape;355;p19"/>
            <p:cNvGrpSpPr/>
            <p:nvPr/>
          </p:nvGrpSpPr>
          <p:grpSpPr>
            <a:xfrm>
              <a:off x="6790514" y="118857"/>
              <a:ext cx="548700" cy="548700"/>
              <a:chOff x="6790514" y="118857"/>
              <a:chExt cx="548700" cy="548700"/>
            </a:xfrm>
          </p:grpSpPr>
          <p:sp>
            <p:nvSpPr>
              <p:cNvPr id="356" name="Google Shape;356;p19"/>
              <p:cNvSpPr/>
              <p:nvPr/>
            </p:nvSpPr>
            <p:spPr>
              <a:xfrm rot="2150259">
                <a:off x="6868362" y="196705"/>
                <a:ext cx="393004" cy="393004"/>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19"/>
              <p:cNvSpPr/>
              <p:nvPr/>
            </p:nvSpPr>
            <p:spPr>
              <a:xfrm rot="2150259">
                <a:off x="6868362" y="196705"/>
                <a:ext cx="393004" cy="393004"/>
              </a:xfrm>
              <a:prstGeom prst="pie">
                <a:avLst>
                  <a:gd fmla="val 5699893" name="adj1"/>
                  <a:gd fmla="val 12313574"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58" name="Google Shape;358;p19"/>
          <p:cNvSpPr txBox="1"/>
          <p:nvPr>
            <p:ph type="title"/>
          </p:nvPr>
        </p:nvSpPr>
        <p:spPr>
          <a:xfrm>
            <a:off x="824000" y="763600"/>
            <a:ext cx="5857800" cy="35733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59" name="Google Shape;359;p19"/>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0" name="Shape 360"/>
        <p:cNvGrpSpPr/>
        <p:nvPr/>
      </p:nvGrpSpPr>
      <p:grpSpPr>
        <a:xfrm>
          <a:off x="0" y="0"/>
          <a:ext cx="0" cy="0"/>
          <a:chOff x="0" y="0"/>
          <a:chExt cx="0" cy="0"/>
        </a:xfrm>
      </p:grpSpPr>
      <p:grpSp>
        <p:nvGrpSpPr>
          <p:cNvPr id="361" name="Google Shape;361;p20"/>
          <p:cNvGrpSpPr/>
          <p:nvPr/>
        </p:nvGrpSpPr>
        <p:grpSpPr>
          <a:xfrm>
            <a:off x="625966" y="299376"/>
            <a:ext cx="999312" cy="999312"/>
            <a:chOff x="348199" y="179450"/>
            <a:chExt cx="1116300" cy="1116300"/>
          </a:xfrm>
        </p:grpSpPr>
        <p:sp>
          <p:nvSpPr>
            <p:cNvPr id="362" name="Google Shape;362;p20"/>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20"/>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4" name="Google Shape;364;p20"/>
          <p:cNvSpPr txBox="1"/>
          <p:nvPr>
            <p:ph type="title"/>
          </p:nvPr>
        </p:nvSpPr>
        <p:spPr>
          <a:xfrm>
            <a:off x="1303800" y="598575"/>
            <a:ext cx="3430500" cy="1990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65" name="Google Shape;365;p20"/>
          <p:cNvSpPr txBox="1"/>
          <p:nvPr>
            <p:ph idx="1" type="subTitle"/>
          </p:nvPr>
        </p:nvSpPr>
        <p:spPr>
          <a:xfrm>
            <a:off x="1303800" y="2743203"/>
            <a:ext cx="3430500" cy="7260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366" name="Google Shape;366;p20"/>
          <p:cNvSpPr txBox="1"/>
          <p:nvPr>
            <p:ph idx="2" type="body"/>
          </p:nvPr>
        </p:nvSpPr>
        <p:spPr>
          <a:xfrm>
            <a:off x="4903700" y="661000"/>
            <a:ext cx="3430500" cy="38706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67" name="Google Shape;367;p20"/>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68" name="Shape 368"/>
        <p:cNvGrpSpPr/>
        <p:nvPr/>
      </p:nvGrpSpPr>
      <p:grpSpPr>
        <a:xfrm>
          <a:off x="0" y="0"/>
          <a:ext cx="0" cy="0"/>
          <a:chOff x="0" y="0"/>
          <a:chExt cx="0" cy="0"/>
        </a:xfrm>
      </p:grpSpPr>
      <p:grpSp>
        <p:nvGrpSpPr>
          <p:cNvPr id="369" name="Google Shape;369;p21"/>
          <p:cNvGrpSpPr/>
          <p:nvPr/>
        </p:nvGrpSpPr>
        <p:grpSpPr>
          <a:xfrm>
            <a:off x="713373" y="3847119"/>
            <a:ext cx="825392" cy="825392"/>
            <a:chOff x="348199" y="179450"/>
            <a:chExt cx="1116300" cy="1116300"/>
          </a:xfrm>
        </p:grpSpPr>
        <p:sp>
          <p:nvSpPr>
            <p:cNvPr id="370" name="Google Shape;370;p21"/>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21"/>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2" name="Google Shape;372;p21"/>
          <p:cNvSpPr txBox="1"/>
          <p:nvPr>
            <p:ph idx="1" type="body"/>
          </p:nvPr>
        </p:nvSpPr>
        <p:spPr>
          <a:xfrm>
            <a:off x="1303800" y="4138975"/>
            <a:ext cx="5843100" cy="534900"/>
          </a:xfrm>
          <a:prstGeom prst="rect">
            <a:avLst/>
          </a:prstGeom>
          <a:noFill/>
          <a:ln>
            <a:noFill/>
          </a:ln>
        </p:spPr>
        <p:txBody>
          <a:bodyPr anchorCtr="0" anchor="t"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373" name="Google Shape;373;p2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374" name="Shape 374"/>
        <p:cNvGrpSpPr/>
        <p:nvPr/>
      </p:nvGrpSpPr>
      <p:grpSpPr>
        <a:xfrm>
          <a:off x="0" y="0"/>
          <a:ext cx="0" cy="0"/>
          <a:chOff x="0" y="0"/>
          <a:chExt cx="0" cy="0"/>
        </a:xfrm>
      </p:grpSpPr>
      <p:grpSp>
        <p:nvGrpSpPr>
          <p:cNvPr id="375" name="Google Shape;375;p22"/>
          <p:cNvGrpSpPr/>
          <p:nvPr/>
        </p:nvGrpSpPr>
        <p:grpSpPr>
          <a:xfrm>
            <a:off x="52" y="4099200"/>
            <a:ext cx="9144036" cy="1044300"/>
            <a:chOff x="52" y="4099200"/>
            <a:chExt cx="9144036" cy="1044300"/>
          </a:xfrm>
        </p:grpSpPr>
        <p:grpSp>
          <p:nvGrpSpPr>
            <p:cNvPr id="376" name="Google Shape;376;p22"/>
            <p:cNvGrpSpPr/>
            <p:nvPr/>
          </p:nvGrpSpPr>
          <p:grpSpPr>
            <a:xfrm>
              <a:off x="52" y="4309200"/>
              <a:ext cx="231622" cy="834300"/>
              <a:chOff x="2688737" y="4301380"/>
              <a:chExt cx="231900" cy="834300"/>
            </a:xfrm>
          </p:grpSpPr>
          <p:sp>
            <p:nvSpPr>
              <p:cNvPr id="377" name="Google Shape;377;p22"/>
              <p:cNvSpPr/>
              <p:nvPr/>
            </p:nvSpPr>
            <p:spPr>
              <a:xfrm flipH="1">
                <a:off x="2688737" y="4720780"/>
                <a:ext cx="2319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22"/>
              <p:cNvSpPr/>
              <p:nvPr/>
            </p:nvSpPr>
            <p:spPr>
              <a:xfrm flipH="1">
                <a:off x="2688737" y="4301380"/>
                <a:ext cx="2319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22"/>
              <p:cNvSpPr/>
              <p:nvPr/>
            </p:nvSpPr>
            <p:spPr>
              <a:xfrm flipH="1">
                <a:off x="2688737" y="4511080"/>
                <a:ext cx="2319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22"/>
              <p:cNvSpPr/>
              <p:nvPr/>
            </p:nvSpPr>
            <p:spPr>
              <a:xfrm flipH="1">
                <a:off x="2688737" y="4930480"/>
                <a:ext cx="2319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1" name="Google Shape;381;p22"/>
            <p:cNvGrpSpPr/>
            <p:nvPr/>
          </p:nvGrpSpPr>
          <p:grpSpPr>
            <a:xfrm>
              <a:off x="371406" y="4099200"/>
              <a:ext cx="231622" cy="1044300"/>
              <a:chOff x="2688737" y="4091380"/>
              <a:chExt cx="231900" cy="1044300"/>
            </a:xfrm>
          </p:grpSpPr>
          <p:sp>
            <p:nvSpPr>
              <p:cNvPr id="382" name="Google Shape;382;p22"/>
              <p:cNvSpPr/>
              <p:nvPr/>
            </p:nvSpPr>
            <p:spPr>
              <a:xfrm flipH="1">
                <a:off x="2688737" y="4720780"/>
                <a:ext cx="2319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22"/>
              <p:cNvSpPr/>
              <p:nvPr/>
            </p:nvSpPr>
            <p:spPr>
              <a:xfrm flipH="1">
                <a:off x="2688737" y="4301380"/>
                <a:ext cx="2319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22"/>
              <p:cNvSpPr/>
              <p:nvPr/>
            </p:nvSpPr>
            <p:spPr>
              <a:xfrm flipH="1">
                <a:off x="2688737" y="4511080"/>
                <a:ext cx="2319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22"/>
              <p:cNvSpPr/>
              <p:nvPr/>
            </p:nvSpPr>
            <p:spPr>
              <a:xfrm flipH="1">
                <a:off x="2688737" y="4091380"/>
                <a:ext cx="2319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22"/>
              <p:cNvSpPr/>
              <p:nvPr/>
            </p:nvSpPr>
            <p:spPr>
              <a:xfrm flipH="1">
                <a:off x="2688737" y="4930480"/>
                <a:ext cx="2319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7" name="Google Shape;387;p22"/>
            <p:cNvGrpSpPr/>
            <p:nvPr/>
          </p:nvGrpSpPr>
          <p:grpSpPr>
            <a:xfrm>
              <a:off x="742761" y="4309200"/>
              <a:ext cx="231622" cy="834300"/>
              <a:chOff x="2688737" y="4301380"/>
              <a:chExt cx="231900" cy="834300"/>
            </a:xfrm>
          </p:grpSpPr>
          <p:sp>
            <p:nvSpPr>
              <p:cNvPr id="388" name="Google Shape;388;p22"/>
              <p:cNvSpPr/>
              <p:nvPr/>
            </p:nvSpPr>
            <p:spPr>
              <a:xfrm flipH="1">
                <a:off x="2688737" y="4720780"/>
                <a:ext cx="2319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22"/>
              <p:cNvSpPr/>
              <p:nvPr/>
            </p:nvSpPr>
            <p:spPr>
              <a:xfrm flipH="1">
                <a:off x="2688737" y="4301380"/>
                <a:ext cx="2319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22"/>
              <p:cNvSpPr/>
              <p:nvPr/>
            </p:nvSpPr>
            <p:spPr>
              <a:xfrm flipH="1">
                <a:off x="2688737" y="4511080"/>
                <a:ext cx="2319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22"/>
              <p:cNvSpPr/>
              <p:nvPr/>
            </p:nvSpPr>
            <p:spPr>
              <a:xfrm flipH="1">
                <a:off x="2688737" y="4930480"/>
                <a:ext cx="2319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2" name="Google Shape;392;p22"/>
            <p:cNvGrpSpPr/>
            <p:nvPr/>
          </p:nvGrpSpPr>
          <p:grpSpPr>
            <a:xfrm>
              <a:off x="1114115" y="4518900"/>
              <a:ext cx="231622" cy="624600"/>
              <a:chOff x="2688737" y="4511080"/>
              <a:chExt cx="231900" cy="624600"/>
            </a:xfrm>
          </p:grpSpPr>
          <p:sp>
            <p:nvSpPr>
              <p:cNvPr id="393" name="Google Shape;393;p22"/>
              <p:cNvSpPr/>
              <p:nvPr/>
            </p:nvSpPr>
            <p:spPr>
              <a:xfrm flipH="1">
                <a:off x="2688737" y="4720780"/>
                <a:ext cx="2319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22"/>
              <p:cNvSpPr/>
              <p:nvPr/>
            </p:nvSpPr>
            <p:spPr>
              <a:xfrm flipH="1">
                <a:off x="2688737" y="4511080"/>
                <a:ext cx="2319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22"/>
              <p:cNvSpPr/>
              <p:nvPr/>
            </p:nvSpPr>
            <p:spPr>
              <a:xfrm flipH="1">
                <a:off x="2688737" y="4930480"/>
                <a:ext cx="2319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6" name="Google Shape;396;p22"/>
            <p:cNvGrpSpPr/>
            <p:nvPr/>
          </p:nvGrpSpPr>
          <p:grpSpPr>
            <a:xfrm>
              <a:off x="1856753" y="4099200"/>
              <a:ext cx="231600" cy="1044300"/>
              <a:chOff x="1856753" y="4099200"/>
              <a:chExt cx="231600" cy="1044300"/>
            </a:xfrm>
          </p:grpSpPr>
          <p:sp>
            <p:nvSpPr>
              <p:cNvPr id="397" name="Google Shape;397;p22"/>
              <p:cNvSpPr/>
              <p:nvPr/>
            </p:nvSpPr>
            <p:spPr>
              <a:xfrm flipH="1">
                <a:off x="1856753"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22"/>
              <p:cNvSpPr/>
              <p:nvPr/>
            </p:nvSpPr>
            <p:spPr>
              <a:xfrm flipH="1">
                <a:off x="1856753"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22"/>
              <p:cNvSpPr/>
              <p:nvPr/>
            </p:nvSpPr>
            <p:spPr>
              <a:xfrm flipH="1">
                <a:off x="1856753"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22"/>
              <p:cNvSpPr/>
              <p:nvPr/>
            </p:nvSpPr>
            <p:spPr>
              <a:xfrm flipH="1">
                <a:off x="1856753" y="4099200"/>
                <a:ext cx="2316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22"/>
              <p:cNvSpPr/>
              <p:nvPr/>
            </p:nvSpPr>
            <p:spPr>
              <a:xfrm flipH="1">
                <a:off x="1856753"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2" name="Google Shape;402;p22"/>
            <p:cNvGrpSpPr/>
            <p:nvPr/>
          </p:nvGrpSpPr>
          <p:grpSpPr>
            <a:xfrm>
              <a:off x="2228107" y="4309200"/>
              <a:ext cx="231600" cy="834300"/>
              <a:chOff x="2228107" y="4309200"/>
              <a:chExt cx="231600" cy="834300"/>
            </a:xfrm>
          </p:grpSpPr>
          <p:sp>
            <p:nvSpPr>
              <p:cNvPr id="403" name="Google Shape;403;p22"/>
              <p:cNvSpPr/>
              <p:nvPr/>
            </p:nvSpPr>
            <p:spPr>
              <a:xfrm flipH="1">
                <a:off x="2228107"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22"/>
              <p:cNvSpPr/>
              <p:nvPr/>
            </p:nvSpPr>
            <p:spPr>
              <a:xfrm flipH="1">
                <a:off x="2228107"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22"/>
              <p:cNvSpPr/>
              <p:nvPr/>
            </p:nvSpPr>
            <p:spPr>
              <a:xfrm flipH="1">
                <a:off x="2228107"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22"/>
              <p:cNvSpPr/>
              <p:nvPr/>
            </p:nvSpPr>
            <p:spPr>
              <a:xfrm flipH="1">
                <a:off x="2228107"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7" name="Google Shape;407;p22"/>
            <p:cNvGrpSpPr/>
            <p:nvPr/>
          </p:nvGrpSpPr>
          <p:grpSpPr>
            <a:xfrm>
              <a:off x="2599462" y="4518900"/>
              <a:ext cx="231600" cy="624600"/>
              <a:chOff x="2599462" y="4518900"/>
              <a:chExt cx="231600" cy="624600"/>
            </a:xfrm>
          </p:grpSpPr>
          <p:sp>
            <p:nvSpPr>
              <p:cNvPr id="408" name="Google Shape;408;p22"/>
              <p:cNvSpPr/>
              <p:nvPr/>
            </p:nvSpPr>
            <p:spPr>
              <a:xfrm flipH="1">
                <a:off x="2599462"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22"/>
              <p:cNvSpPr/>
              <p:nvPr/>
            </p:nvSpPr>
            <p:spPr>
              <a:xfrm flipH="1">
                <a:off x="2599462"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22"/>
              <p:cNvSpPr/>
              <p:nvPr/>
            </p:nvSpPr>
            <p:spPr>
              <a:xfrm flipH="1">
                <a:off x="2599462"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1" name="Google Shape;411;p22"/>
            <p:cNvGrpSpPr/>
            <p:nvPr/>
          </p:nvGrpSpPr>
          <p:grpSpPr>
            <a:xfrm>
              <a:off x="3342171" y="4099200"/>
              <a:ext cx="231600" cy="1044300"/>
              <a:chOff x="3342171" y="4099200"/>
              <a:chExt cx="231600" cy="1044300"/>
            </a:xfrm>
          </p:grpSpPr>
          <p:sp>
            <p:nvSpPr>
              <p:cNvPr id="412" name="Google Shape;412;p22"/>
              <p:cNvSpPr/>
              <p:nvPr/>
            </p:nvSpPr>
            <p:spPr>
              <a:xfrm flipH="1">
                <a:off x="3342171"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22"/>
              <p:cNvSpPr/>
              <p:nvPr/>
            </p:nvSpPr>
            <p:spPr>
              <a:xfrm flipH="1">
                <a:off x="3342171"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22"/>
              <p:cNvSpPr/>
              <p:nvPr/>
            </p:nvSpPr>
            <p:spPr>
              <a:xfrm flipH="1">
                <a:off x="3342171"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22"/>
              <p:cNvSpPr/>
              <p:nvPr/>
            </p:nvSpPr>
            <p:spPr>
              <a:xfrm flipH="1">
                <a:off x="3342171" y="4099200"/>
                <a:ext cx="2316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22"/>
              <p:cNvSpPr/>
              <p:nvPr/>
            </p:nvSpPr>
            <p:spPr>
              <a:xfrm flipH="1">
                <a:off x="3342171"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7" name="Google Shape;417;p22"/>
            <p:cNvGrpSpPr/>
            <p:nvPr/>
          </p:nvGrpSpPr>
          <p:grpSpPr>
            <a:xfrm>
              <a:off x="3713525" y="4309200"/>
              <a:ext cx="231600" cy="834300"/>
              <a:chOff x="3713525" y="4309200"/>
              <a:chExt cx="231600" cy="834300"/>
            </a:xfrm>
          </p:grpSpPr>
          <p:sp>
            <p:nvSpPr>
              <p:cNvPr id="418" name="Google Shape;418;p22"/>
              <p:cNvSpPr/>
              <p:nvPr/>
            </p:nvSpPr>
            <p:spPr>
              <a:xfrm flipH="1">
                <a:off x="3713525"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22"/>
              <p:cNvSpPr/>
              <p:nvPr/>
            </p:nvSpPr>
            <p:spPr>
              <a:xfrm flipH="1">
                <a:off x="3713525"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22"/>
              <p:cNvSpPr/>
              <p:nvPr/>
            </p:nvSpPr>
            <p:spPr>
              <a:xfrm flipH="1">
                <a:off x="3713525"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22"/>
              <p:cNvSpPr/>
              <p:nvPr/>
            </p:nvSpPr>
            <p:spPr>
              <a:xfrm flipH="1">
                <a:off x="3713525"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2" name="Google Shape;422;p22"/>
            <p:cNvGrpSpPr/>
            <p:nvPr/>
          </p:nvGrpSpPr>
          <p:grpSpPr>
            <a:xfrm>
              <a:off x="1485398" y="4309200"/>
              <a:ext cx="231600" cy="834300"/>
              <a:chOff x="1485398" y="4309200"/>
              <a:chExt cx="231600" cy="834300"/>
            </a:xfrm>
          </p:grpSpPr>
          <p:sp>
            <p:nvSpPr>
              <p:cNvPr id="423" name="Google Shape;423;p22"/>
              <p:cNvSpPr/>
              <p:nvPr/>
            </p:nvSpPr>
            <p:spPr>
              <a:xfrm flipH="1">
                <a:off x="1485398"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22"/>
              <p:cNvSpPr/>
              <p:nvPr/>
            </p:nvSpPr>
            <p:spPr>
              <a:xfrm flipH="1">
                <a:off x="1485398"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22"/>
              <p:cNvSpPr/>
              <p:nvPr/>
            </p:nvSpPr>
            <p:spPr>
              <a:xfrm flipH="1">
                <a:off x="1485398"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22"/>
              <p:cNvSpPr/>
              <p:nvPr/>
            </p:nvSpPr>
            <p:spPr>
              <a:xfrm flipH="1">
                <a:off x="1485398"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7" name="Google Shape;427;p22"/>
            <p:cNvGrpSpPr/>
            <p:nvPr/>
          </p:nvGrpSpPr>
          <p:grpSpPr>
            <a:xfrm>
              <a:off x="4084879" y="4518900"/>
              <a:ext cx="231600" cy="624600"/>
              <a:chOff x="4084879" y="4518900"/>
              <a:chExt cx="231600" cy="624600"/>
            </a:xfrm>
          </p:grpSpPr>
          <p:sp>
            <p:nvSpPr>
              <p:cNvPr id="428" name="Google Shape;428;p22"/>
              <p:cNvSpPr/>
              <p:nvPr/>
            </p:nvSpPr>
            <p:spPr>
              <a:xfrm flipH="1">
                <a:off x="4084879"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22"/>
              <p:cNvSpPr/>
              <p:nvPr/>
            </p:nvSpPr>
            <p:spPr>
              <a:xfrm flipH="1">
                <a:off x="4084879"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22"/>
              <p:cNvSpPr/>
              <p:nvPr/>
            </p:nvSpPr>
            <p:spPr>
              <a:xfrm flipH="1">
                <a:off x="4084879"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1" name="Google Shape;431;p22"/>
            <p:cNvGrpSpPr/>
            <p:nvPr/>
          </p:nvGrpSpPr>
          <p:grpSpPr>
            <a:xfrm>
              <a:off x="2970816" y="4309200"/>
              <a:ext cx="231600" cy="834300"/>
              <a:chOff x="2970816" y="4309200"/>
              <a:chExt cx="231600" cy="834300"/>
            </a:xfrm>
          </p:grpSpPr>
          <p:sp>
            <p:nvSpPr>
              <p:cNvPr id="432" name="Google Shape;432;p22"/>
              <p:cNvSpPr/>
              <p:nvPr/>
            </p:nvSpPr>
            <p:spPr>
              <a:xfrm flipH="1">
                <a:off x="2970816"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22"/>
              <p:cNvSpPr/>
              <p:nvPr/>
            </p:nvSpPr>
            <p:spPr>
              <a:xfrm flipH="1">
                <a:off x="2970816"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22"/>
              <p:cNvSpPr/>
              <p:nvPr/>
            </p:nvSpPr>
            <p:spPr>
              <a:xfrm flipH="1">
                <a:off x="2970816"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22"/>
              <p:cNvSpPr/>
              <p:nvPr/>
            </p:nvSpPr>
            <p:spPr>
              <a:xfrm flipH="1">
                <a:off x="2970816"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6" name="Google Shape;436;p22"/>
            <p:cNvGrpSpPr/>
            <p:nvPr/>
          </p:nvGrpSpPr>
          <p:grpSpPr>
            <a:xfrm>
              <a:off x="4456234" y="4309200"/>
              <a:ext cx="231600" cy="834300"/>
              <a:chOff x="4456234" y="4309200"/>
              <a:chExt cx="231600" cy="834300"/>
            </a:xfrm>
          </p:grpSpPr>
          <p:sp>
            <p:nvSpPr>
              <p:cNvPr id="437" name="Google Shape;437;p22"/>
              <p:cNvSpPr/>
              <p:nvPr/>
            </p:nvSpPr>
            <p:spPr>
              <a:xfrm flipH="1">
                <a:off x="4456234"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22"/>
              <p:cNvSpPr/>
              <p:nvPr/>
            </p:nvSpPr>
            <p:spPr>
              <a:xfrm flipH="1">
                <a:off x="4456234"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22"/>
              <p:cNvSpPr/>
              <p:nvPr/>
            </p:nvSpPr>
            <p:spPr>
              <a:xfrm flipH="1">
                <a:off x="4456234"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22"/>
              <p:cNvSpPr/>
              <p:nvPr/>
            </p:nvSpPr>
            <p:spPr>
              <a:xfrm flipH="1">
                <a:off x="4456234"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1" name="Google Shape;441;p22"/>
            <p:cNvGrpSpPr/>
            <p:nvPr/>
          </p:nvGrpSpPr>
          <p:grpSpPr>
            <a:xfrm>
              <a:off x="4827588" y="4099200"/>
              <a:ext cx="231600" cy="1044300"/>
              <a:chOff x="4827588" y="4099200"/>
              <a:chExt cx="231600" cy="1044300"/>
            </a:xfrm>
          </p:grpSpPr>
          <p:sp>
            <p:nvSpPr>
              <p:cNvPr id="442" name="Google Shape;442;p22"/>
              <p:cNvSpPr/>
              <p:nvPr/>
            </p:nvSpPr>
            <p:spPr>
              <a:xfrm flipH="1">
                <a:off x="4827588"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22"/>
              <p:cNvSpPr/>
              <p:nvPr/>
            </p:nvSpPr>
            <p:spPr>
              <a:xfrm flipH="1">
                <a:off x="4827588"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22"/>
              <p:cNvSpPr/>
              <p:nvPr/>
            </p:nvSpPr>
            <p:spPr>
              <a:xfrm flipH="1">
                <a:off x="4827588"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22"/>
              <p:cNvSpPr/>
              <p:nvPr/>
            </p:nvSpPr>
            <p:spPr>
              <a:xfrm flipH="1">
                <a:off x="4827588" y="4099200"/>
                <a:ext cx="2316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22"/>
              <p:cNvSpPr/>
              <p:nvPr/>
            </p:nvSpPr>
            <p:spPr>
              <a:xfrm flipH="1">
                <a:off x="4827588"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7" name="Google Shape;447;p22"/>
            <p:cNvGrpSpPr/>
            <p:nvPr/>
          </p:nvGrpSpPr>
          <p:grpSpPr>
            <a:xfrm>
              <a:off x="5198943" y="4309200"/>
              <a:ext cx="231600" cy="834300"/>
              <a:chOff x="5198943" y="4309200"/>
              <a:chExt cx="231600" cy="834300"/>
            </a:xfrm>
          </p:grpSpPr>
          <p:sp>
            <p:nvSpPr>
              <p:cNvPr id="448" name="Google Shape;448;p22"/>
              <p:cNvSpPr/>
              <p:nvPr/>
            </p:nvSpPr>
            <p:spPr>
              <a:xfrm flipH="1">
                <a:off x="5198943"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22"/>
              <p:cNvSpPr/>
              <p:nvPr/>
            </p:nvSpPr>
            <p:spPr>
              <a:xfrm flipH="1">
                <a:off x="5198943"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22"/>
              <p:cNvSpPr/>
              <p:nvPr/>
            </p:nvSpPr>
            <p:spPr>
              <a:xfrm flipH="1">
                <a:off x="5198943"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22"/>
              <p:cNvSpPr/>
              <p:nvPr/>
            </p:nvSpPr>
            <p:spPr>
              <a:xfrm flipH="1">
                <a:off x="5198943"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2" name="Google Shape;452;p22"/>
            <p:cNvGrpSpPr/>
            <p:nvPr/>
          </p:nvGrpSpPr>
          <p:grpSpPr>
            <a:xfrm>
              <a:off x="5570297" y="4518900"/>
              <a:ext cx="231600" cy="624600"/>
              <a:chOff x="5570297" y="4518900"/>
              <a:chExt cx="231600" cy="624600"/>
            </a:xfrm>
          </p:grpSpPr>
          <p:sp>
            <p:nvSpPr>
              <p:cNvPr id="453" name="Google Shape;453;p22"/>
              <p:cNvSpPr/>
              <p:nvPr/>
            </p:nvSpPr>
            <p:spPr>
              <a:xfrm flipH="1">
                <a:off x="5570297"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22"/>
              <p:cNvSpPr/>
              <p:nvPr/>
            </p:nvSpPr>
            <p:spPr>
              <a:xfrm flipH="1">
                <a:off x="5570297"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22"/>
              <p:cNvSpPr/>
              <p:nvPr/>
            </p:nvSpPr>
            <p:spPr>
              <a:xfrm flipH="1">
                <a:off x="5570297"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6" name="Google Shape;456;p22"/>
            <p:cNvGrpSpPr/>
            <p:nvPr/>
          </p:nvGrpSpPr>
          <p:grpSpPr>
            <a:xfrm>
              <a:off x="5941652" y="4309200"/>
              <a:ext cx="231600" cy="834300"/>
              <a:chOff x="5941652" y="4309200"/>
              <a:chExt cx="231600" cy="834300"/>
            </a:xfrm>
          </p:grpSpPr>
          <p:sp>
            <p:nvSpPr>
              <p:cNvPr id="457" name="Google Shape;457;p22"/>
              <p:cNvSpPr/>
              <p:nvPr/>
            </p:nvSpPr>
            <p:spPr>
              <a:xfrm flipH="1">
                <a:off x="5941652"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22"/>
              <p:cNvSpPr/>
              <p:nvPr/>
            </p:nvSpPr>
            <p:spPr>
              <a:xfrm flipH="1">
                <a:off x="5941652"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22"/>
              <p:cNvSpPr/>
              <p:nvPr/>
            </p:nvSpPr>
            <p:spPr>
              <a:xfrm flipH="1">
                <a:off x="5941652"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22"/>
              <p:cNvSpPr/>
              <p:nvPr/>
            </p:nvSpPr>
            <p:spPr>
              <a:xfrm flipH="1">
                <a:off x="5941652"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1" name="Google Shape;461;p22"/>
            <p:cNvGrpSpPr/>
            <p:nvPr/>
          </p:nvGrpSpPr>
          <p:grpSpPr>
            <a:xfrm>
              <a:off x="6313006" y="4099200"/>
              <a:ext cx="231600" cy="1044300"/>
              <a:chOff x="6313006" y="4099200"/>
              <a:chExt cx="231600" cy="1044300"/>
            </a:xfrm>
          </p:grpSpPr>
          <p:sp>
            <p:nvSpPr>
              <p:cNvPr id="462" name="Google Shape;462;p22"/>
              <p:cNvSpPr/>
              <p:nvPr/>
            </p:nvSpPr>
            <p:spPr>
              <a:xfrm flipH="1">
                <a:off x="6313006"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22"/>
              <p:cNvSpPr/>
              <p:nvPr/>
            </p:nvSpPr>
            <p:spPr>
              <a:xfrm flipH="1">
                <a:off x="6313006"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22"/>
              <p:cNvSpPr/>
              <p:nvPr/>
            </p:nvSpPr>
            <p:spPr>
              <a:xfrm flipH="1">
                <a:off x="6313006"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22"/>
              <p:cNvSpPr/>
              <p:nvPr/>
            </p:nvSpPr>
            <p:spPr>
              <a:xfrm flipH="1">
                <a:off x="6313006" y="4099200"/>
                <a:ext cx="2316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22"/>
              <p:cNvSpPr/>
              <p:nvPr/>
            </p:nvSpPr>
            <p:spPr>
              <a:xfrm flipH="1">
                <a:off x="6313006"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7" name="Google Shape;467;p22"/>
            <p:cNvGrpSpPr/>
            <p:nvPr/>
          </p:nvGrpSpPr>
          <p:grpSpPr>
            <a:xfrm>
              <a:off x="6684361" y="4309200"/>
              <a:ext cx="231600" cy="834300"/>
              <a:chOff x="6684361" y="4309200"/>
              <a:chExt cx="231600" cy="834300"/>
            </a:xfrm>
          </p:grpSpPr>
          <p:sp>
            <p:nvSpPr>
              <p:cNvPr id="468" name="Google Shape;468;p22"/>
              <p:cNvSpPr/>
              <p:nvPr/>
            </p:nvSpPr>
            <p:spPr>
              <a:xfrm flipH="1">
                <a:off x="6684361"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22"/>
              <p:cNvSpPr/>
              <p:nvPr/>
            </p:nvSpPr>
            <p:spPr>
              <a:xfrm flipH="1">
                <a:off x="6684361"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22"/>
              <p:cNvSpPr/>
              <p:nvPr/>
            </p:nvSpPr>
            <p:spPr>
              <a:xfrm flipH="1">
                <a:off x="6684361"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22"/>
              <p:cNvSpPr/>
              <p:nvPr/>
            </p:nvSpPr>
            <p:spPr>
              <a:xfrm flipH="1">
                <a:off x="6684361"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2" name="Google Shape;472;p22"/>
            <p:cNvGrpSpPr/>
            <p:nvPr/>
          </p:nvGrpSpPr>
          <p:grpSpPr>
            <a:xfrm>
              <a:off x="7055715" y="4518900"/>
              <a:ext cx="231600" cy="624600"/>
              <a:chOff x="7055715" y="4518900"/>
              <a:chExt cx="231600" cy="624600"/>
            </a:xfrm>
          </p:grpSpPr>
          <p:sp>
            <p:nvSpPr>
              <p:cNvPr id="473" name="Google Shape;473;p22"/>
              <p:cNvSpPr/>
              <p:nvPr/>
            </p:nvSpPr>
            <p:spPr>
              <a:xfrm flipH="1">
                <a:off x="7055715"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22"/>
              <p:cNvSpPr/>
              <p:nvPr/>
            </p:nvSpPr>
            <p:spPr>
              <a:xfrm flipH="1">
                <a:off x="7055715"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22"/>
              <p:cNvSpPr/>
              <p:nvPr/>
            </p:nvSpPr>
            <p:spPr>
              <a:xfrm flipH="1">
                <a:off x="7055715"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6" name="Google Shape;476;p22"/>
            <p:cNvGrpSpPr/>
            <p:nvPr/>
          </p:nvGrpSpPr>
          <p:grpSpPr>
            <a:xfrm>
              <a:off x="7798424" y="4099200"/>
              <a:ext cx="231600" cy="1044300"/>
              <a:chOff x="7798424" y="4099200"/>
              <a:chExt cx="231600" cy="1044300"/>
            </a:xfrm>
          </p:grpSpPr>
          <p:sp>
            <p:nvSpPr>
              <p:cNvPr id="477" name="Google Shape;477;p22"/>
              <p:cNvSpPr/>
              <p:nvPr/>
            </p:nvSpPr>
            <p:spPr>
              <a:xfrm flipH="1">
                <a:off x="7798424"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22"/>
              <p:cNvSpPr/>
              <p:nvPr/>
            </p:nvSpPr>
            <p:spPr>
              <a:xfrm flipH="1">
                <a:off x="7798424"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22"/>
              <p:cNvSpPr/>
              <p:nvPr/>
            </p:nvSpPr>
            <p:spPr>
              <a:xfrm flipH="1">
                <a:off x="7798424"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22"/>
              <p:cNvSpPr/>
              <p:nvPr/>
            </p:nvSpPr>
            <p:spPr>
              <a:xfrm flipH="1">
                <a:off x="7798424" y="4099200"/>
                <a:ext cx="2316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22"/>
              <p:cNvSpPr/>
              <p:nvPr/>
            </p:nvSpPr>
            <p:spPr>
              <a:xfrm flipH="1">
                <a:off x="7798424"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2" name="Google Shape;482;p22"/>
            <p:cNvGrpSpPr/>
            <p:nvPr/>
          </p:nvGrpSpPr>
          <p:grpSpPr>
            <a:xfrm>
              <a:off x="8169779" y="4309200"/>
              <a:ext cx="231600" cy="834300"/>
              <a:chOff x="8169779" y="4309200"/>
              <a:chExt cx="231600" cy="834300"/>
            </a:xfrm>
          </p:grpSpPr>
          <p:sp>
            <p:nvSpPr>
              <p:cNvPr id="483" name="Google Shape;483;p22"/>
              <p:cNvSpPr/>
              <p:nvPr/>
            </p:nvSpPr>
            <p:spPr>
              <a:xfrm flipH="1">
                <a:off x="8169779"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22"/>
              <p:cNvSpPr/>
              <p:nvPr/>
            </p:nvSpPr>
            <p:spPr>
              <a:xfrm flipH="1">
                <a:off x="8169779"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22"/>
              <p:cNvSpPr/>
              <p:nvPr/>
            </p:nvSpPr>
            <p:spPr>
              <a:xfrm flipH="1">
                <a:off x="8169779"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22"/>
              <p:cNvSpPr/>
              <p:nvPr/>
            </p:nvSpPr>
            <p:spPr>
              <a:xfrm flipH="1">
                <a:off x="8169779"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7" name="Google Shape;487;p22"/>
            <p:cNvGrpSpPr/>
            <p:nvPr/>
          </p:nvGrpSpPr>
          <p:grpSpPr>
            <a:xfrm>
              <a:off x="7427070" y="4309200"/>
              <a:ext cx="231600" cy="834300"/>
              <a:chOff x="7427070" y="4309200"/>
              <a:chExt cx="231600" cy="834300"/>
            </a:xfrm>
          </p:grpSpPr>
          <p:sp>
            <p:nvSpPr>
              <p:cNvPr id="488" name="Google Shape;488;p22"/>
              <p:cNvSpPr/>
              <p:nvPr/>
            </p:nvSpPr>
            <p:spPr>
              <a:xfrm flipH="1">
                <a:off x="7427070"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22"/>
              <p:cNvSpPr/>
              <p:nvPr/>
            </p:nvSpPr>
            <p:spPr>
              <a:xfrm flipH="1">
                <a:off x="7427070"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22"/>
              <p:cNvSpPr/>
              <p:nvPr/>
            </p:nvSpPr>
            <p:spPr>
              <a:xfrm flipH="1">
                <a:off x="7427070"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22"/>
              <p:cNvSpPr/>
              <p:nvPr/>
            </p:nvSpPr>
            <p:spPr>
              <a:xfrm flipH="1">
                <a:off x="7427070"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2" name="Google Shape;492;p22"/>
            <p:cNvGrpSpPr/>
            <p:nvPr/>
          </p:nvGrpSpPr>
          <p:grpSpPr>
            <a:xfrm>
              <a:off x="8541133" y="4518900"/>
              <a:ext cx="231600" cy="624600"/>
              <a:chOff x="8541133" y="4518900"/>
              <a:chExt cx="231600" cy="624600"/>
            </a:xfrm>
          </p:grpSpPr>
          <p:sp>
            <p:nvSpPr>
              <p:cNvPr id="493" name="Google Shape;493;p22"/>
              <p:cNvSpPr/>
              <p:nvPr/>
            </p:nvSpPr>
            <p:spPr>
              <a:xfrm flipH="1">
                <a:off x="8541133"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22"/>
              <p:cNvSpPr/>
              <p:nvPr/>
            </p:nvSpPr>
            <p:spPr>
              <a:xfrm flipH="1">
                <a:off x="8541133"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22"/>
              <p:cNvSpPr/>
              <p:nvPr/>
            </p:nvSpPr>
            <p:spPr>
              <a:xfrm flipH="1">
                <a:off x="8541133"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6" name="Google Shape;496;p22"/>
            <p:cNvGrpSpPr/>
            <p:nvPr/>
          </p:nvGrpSpPr>
          <p:grpSpPr>
            <a:xfrm>
              <a:off x="8912488" y="4309200"/>
              <a:ext cx="231600" cy="834300"/>
              <a:chOff x="8912488" y="4309200"/>
              <a:chExt cx="231600" cy="834300"/>
            </a:xfrm>
          </p:grpSpPr>
          <p:sp>
            <p:nvSpPr>
              <p:cNvPr id="497" name="Google Shape;497;p22"/>
              <p:cNvSpPr/>
              <p:nvPr/>
            </p:nvSpPr>
            <p:spPr>
              <a:xfrm flipH="1">
                <a:off x="8912488"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22"/>
              <p:cNvSpPr/>
              <p:nvPr/>
            </p:nvSpPr>
            <p:spPr>
              <a:xfrm flipH="1">
                <a:off x="8912488"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22"/>
              <p:cNvSpPr/>
              <p:nvPr/>
            </p:nvSpPr>
            <p:spPr>
              <a:xfrm flipH="1">
                <a:off x="8912488"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22"/>
              <p:cNvSpPr/>
              <p:nvPr/>
            </p:nvSpPr>
            <p:spPr>
              <a:xfrm flipH="1">
                <a:off x="8912488"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01" name="Google Shape;501;p22"/>
          <p:cNvSpPr txBox="1"/>
          <p:nvPr>
            <p:ph hasCustomPrompt="1" type="title"/>
          </p:nvPr>
        </p:nvSpPr>
        <p:spPr>
          <a:xfrm>
            <a:off x="1388625" y="772725"/>
            <a:ext cx="6366900" cy="18633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1"/>
              </a:buClr>
              <a:buSzPts val="8000"/>
              <a:buNone/>
              <a:defRPr sz="8000">
                <a:solidFill>
                  <a:schemeClr val="lt1"/>
                </a:solidFill>
              </a:defRPr>
            </a:lvl1pPr>
            <a:lvl2pPr lvl="1" algn="ctr">
              <a:lnSpc>
                <a:spcPct val="100000"/>
              </a:lnSpc>
              <a:spcBef>
                <a:spcPts val="0"/>
              </a:spcBef>
              <a:spcAft>
                <a:spcPts val="0"/>
              </a:spcAft>
              <a:buClr>
                <a:schemeClr val="lt1"/>
              </a:buClr>
              <a:buSzPts val="8000"/>
              <a:buNone/>
              <a:defRPr sz="8000">
                <a:solidFill>
                  <a:schemeClr val="lt1"/>
                </a:solidFill>
              </a:defRPr>
            </a:lvl2pPr>
            <a:lvl3pPr lvl="2" algn="ctr">
              <a:lnSpc>
                <a:spcPct val="100000"/>
              </a:lnSpc>
              <a:spcBef>
                <a:spcPts val="0"/>
              </a:spcBef>
              <a:spcAft>
                <a:spcPts val="0"/>
              </a:spcAft>
              <a:buClr>
                <a:schemeClr val="lt1"/>
              </a:buClr>
              <a:buSzPts val="8000"/>
              <a:buNone/>
              <a:defRPr sz="8000">
                <a:solidFill>
                  <a:schemeClr val="lt1"/>
                </a:solidFill>
              </a:defRPr>
            </a:lvl3pPr>
            <a:lvl4pPr lvl="3" algn="ctr">
              <a:lnSpc>
                <a:spcPct val="100000"/>
              </a:lnSpc>
              <a:spcBef>
                <a:spcPts val="0"/>
              </a:spcBef>
              <a:spcAft>
                <a:spcPts val="0"/>
              </a:spcAft>
              <a:buClr>
                <a:schemeClr val="lt1"/>
              </a:buClr>
              <a:buSzPts val="8000"/>
              <a:buNone/>
              <a:defRPr sz="8000">
                <a:solidFill>
                  <a:schemeClr val="lt1"/>
                </a:solidFill>
              </a:defRPr>
            </a:lvl4pPr>
            <a:lvl5pPr lvl="4" algn="ctr">
              <a:lnSpc>
                <a:spcPct val="100000"/>
              </a:lnSpc>
              <a:spcBef>
                <a:spcPts val="0"/>
              </a:spcBef>
              <a:spcAft>
                <a:spcPts val="0"/>
              </a:spcAft>
              <a:buClr>
                <a:schemeClr val="lt1"/>
              </a:buClr>
              <a:buSzPts val="8000"/>
              <a:buNone/>
              <a:defRPr sz="8000">
                <a:solidFill>
                  <a:schemeClr val="lt1"/>
                </a:solidFill>
              </a:defRPr>
            </a:lvl5pPr>
            <a:lvl6pPr lvl="5" algn="ctr">
              <a:lnSpc>
                <a:spcPct val="100000"/>
              </a:lnSpc>
              <a:spcBef>
                <a:spcPts val="0"/>
              </a:spcBef>
              <a:spcAft>
                <a:spcPts val="0"/>
              </a:spcAft>
              <a:buClr>
                <a:schemeClr val="lt1"/>
              </a:buClr>
              <a:buSzPts val="8000"/>
              <a:buNone/>
              <a:defRPr sz="8000">
                <a:solidFill>
                  <a:schemeClr val="lt1"/>
                </a:solidFill>
              </a:defRPr>
            </a:lvl6pPr>
            <a:lvl7pPr lvl="6" algn="ctr">
              <a:lnSpc>
                <a:spcPct val="100000"/>
              </a:lnSpc>
              <a:spcBef>
                <a:spcPts val="0"/>
              </a:spcBef>
              <a:spcAft>
                <a:spcPts val="0"/>
              </a:spcAft>
              <a:buClr>
                <a:schemeClr val="lt1"/>
              </a:buClr>
              <a:buSzPts val="8000"/>
              <a:buNone/>
              <a:defRPr sz="8000">
                <a:solidFill>
                  <a:schemeClr val="lt1"/>
                </a:solidFill>
              </a:defRPr>
            </a:lvl7pPr>
            <a:lvl8pPr lvl="7" algn="ctr">
              <a:lnSpc>
                <a:spcPct val="100000"/>
              </a:lnSpc>
              <a:spcBef>
                <a:spcPts val="0"/>
              </a:spcBef>
              <a:spcAft>
                <a:spcPts val="0"/>
              </a:spcAft>
              <a:buClr>
                <a:schemeClr val="lt1"/>
              </a:buClr>
              <a:buSzPts val="8000"/>
              <a:buNone/>
              <a:defRPr sz="8000">
                <a:solidFill>
                  <a:schemeClr val="lt1"/>
                </a:solidFill>
              </a:defRPr>
            </a:lvl8pPr>
            <a:lvl9pPr lvl="8" algn="ctr">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502" name="Google Shape;502;p22"/>
          <p:cNvSpPr txBox="1"/>
          <p:nvPr>
            <p:ph idx="1" type="body"/>
          </p:nvPr>
        </p:nvSpPr>
        <p:spPr>
          <a:xfrm>
            <a:off x="1388625" y="2712300"/>
            <a:ext cx="6366900" cy="1111200"/>
          </a:xfrm>
          <a:prstGeom prst="rect">
            <a:avLst/>
          </a:prstGeom>
          <a:noFill/>
          <a:ln>
            <a:noFill/>
          </a:ln>
        </p:spPr>
        <p:txBody>
          <a:bodyPr anchorCtr="0" anchor="t" bIns="91425" lIns="91425" spcFirstLastPara="1" rIns="91425" wrap="square" tIns="91425">
            <a:normAutofit/>
          </a:bodyPr>
          <a:lstStyle>
            <a:lvl1pPr indent="-311150" lvl="0" marL="457200" algn="ctr">
              <a:lnSpc>
                <a:spcPct val="115000"/>
              </a:lnSpc>
              <a:spcBef>
                <a:spcPts val="0"/>
              </a:spcBef>
              <a:spcAft>
                <a:spcPts val="0"/>
              </a:spcAft>
              <a:buClr>
                <a:schemeClr val="lt1"/>
              </a:buClr>
              <a:buSzPts val="1300"/>
              <a:buChar char="●"/>
              <a:defRPr>
                <a:solidFill>
                  <a:schemeClr val="lt1"/>
                </a:solidFill>
              </a:defRPr>
            </a:lvl1pPr>
            <a:lvl2pPr indent="-298450" lvl="1" marL="914400" algn="ctr">
              <a:lnSpc>
                <a:spcPct val="115000"/>
              </a:lnSpc>
              <a:spcBef>
                <a:spcPts val="0"/>
              </a:spcBef>
              <a:spcAft>
                <a:spcPts val="0"/>
              </a:spcAft>
              <a:buClr>
                <a:schemeClr val="lt1"/>
              </a:buClr>
              <a:buSzPts val="1100"/>
              <a:buChar char="○"/>
              <a:defRPr>
                <a:solidFill>
                  <a:schemeClr val="lt1"/>
                </a:solidFill>
              </a:defRPr>
            </a:lvl2pPr>
            <a:lvl3pPr indent="-298450" lvl="2" marL="1371600" algn="ctr">
              <a:lnSpc>
                <a:spcPct val="115000"/>
              </a:lnSpc>
              <a:spcBef>
                <a:spcPts val="0"/>
              </a:spcBef>
              <a:spcAft>
                <a:spcPts val="0"/>
              </a:spcAft>
              <a:buClr>
                <a:schemeClr val="lt1"/>
              </a:buClr>
              <a:buSzPts val="1100"/>
              <a:buChar char="■"/>
              <a:defRPr>
                <a:solidFill>
                  <a:schemeClr val="lt1"/>
                </a:solidFill>
              </a:defRPr>
            </a:lvl3pPr>
            <a:lvl4pPr indent="-298450" lvl="3" marL="1828800" algn="ctr">
              <a:lnSpc>
                <a:spcPct val="115000"/>
              </a:lnSpc>
              <a:spcBef>
                <a:spcPts val="0"/>
              </a:spcBef>
              <a:spcAft>
                <a:spcPts val="0"/>
              </a:spcAft>
              <a:buClr>
                <a:schemeClr val="lt1"/>
              </a:buClr>
              <a:buSzPts val="1100"/>
              <a:buChar char="●"/>
              <a:defRPr>
                <a:solidFill>
                  <a:schemeClr val="lt1"/>
                </a:solidFill>
              </a:defRPr>
            </a:lvl4pPr>
            <a:lvl5pPr indent="-298450" lvl="4" marL="2286000" algn="ctr">
              <a:lnSpc>
                <a:spcPct val="115000"/>
              </a:lnSpc>
              <a:spcBef>
                <a:spcPts val="0"/>
              </a:spcBef>
              <a:spcAft>
                <a:spcPts val="0"/>
              </a:spcAft>
              <a:buClr>
                <a:schemeClr val="lt1"/>
              </a:buClr>
              <a:buSzPts val="1100"/>
              <a:buChar char="○"/>
              <a:defRPr>
                <a:solidFill>
                  <a:schemeClr val="lt1"/>
                </a:solidFill>
              </a:defRPr>
            </a:lvl5pPr>
            <a:lvl6pPr indent="-298450" lvl="5" marL="2743200" algn="ctr">
              <a:lnSpc>
                <a:spcPct val="115000"/>
              </a:lnSpc>
              <a:spcBef>
                <a:spcPts val="0"/>
              </a:spcBef>
              <a:spcAft>
                <a:spcPts val="0"/>
              </a:spcAft>
              <a:buClr>
                <a:schemeClr val="lt1"/>
              </a:buClr>
              <a:buSzPts val="1100"/>
              <a:buChar char="■"/>
              <a:defRPr>
                <a:solidFill>
                  <a:schemeClr val="lt1"/>
                </a:solidFill>
              </a:defRPr>
            </a:lvl6pPr>
            <a:lvl7pPr indent="-298450" lvl="6" marL="3200400" algn="ctr">
              <a:lnSpc>
                <a:spcPct val="115000"/>
              </a:lnSpc>
              <a:spcBef>
                <a:spcPts val="0"/>
              </a:spcBef>
              <a:spcAft>
                <a:spcPts val="0"/>
              </a:spcAft>
              <a:buClr>
                <a:schemeClr val="lt1"/>
              </a:buClr>
              <a:buSzPts val="1100"/>
              <a:buChar char="●"/>
              <a:defRPr>
                <a:solidFill>
                  <a:schemeClr val="lt1"/>
                </a:solidFill>
              </a:defRPr>
            </a:lvl7pPr>
            <a:lvl8pPr indent="-298450" lvl="7" marL="3657600" algn="ctr">
              <a:lnSpc>
                <a:spcPct val="115000"/>
              </a:lnSpc>
              <a:spcBef>
                <a:spcPts val="0"/>
              </a:spcBef>
              <a:spcAft>
                <a:spcPts val="0"/>
              </a:spcAft>
              <a:buClr>
                <a:schemeClr val="lt1"/>
              </a:buClr>
              <a:buSzPts val="1100"/>
              <a:buChar char="○"/>
              <a:defRPr>
                <a:solidFill>
                  <a:schemeClr val="lt1"/>
                </a:solidFill>
              </a:defRPr>
            </a:lvl8pPr>
            <a:lvl9pPr indent="-298450" lvl="8" marL="4114800" algn="ctr">
              <a:lnSpc>
                <a:spcPct val="115000"/>
              </a:lnSpc>
              <a:spcBef>
                <a:spcPts val="0"/>
              </a:spcBef>
              <a:spcAft>
                <a:spcPts val="0"/>
              </a:spcAft>
              <a:buClr>
                <a:schemeClr val="lt1"/>
              </a:buClr>
              <a:buSzPts val="1100"/>
              <a:buChar char="■"/>
              <a:defRPr>
                <a:solidFill>
                  <a:schemeClr val="lt1"/>
                </a:solidFill>
              </a:defRPr>
            </a:lvl9pPr>
          </a:lstStyle>
          <a:p/>
        </p:txBody>
      </p:sp>
      <p:sp>
        <p:nvSpPr>
          <p:cNvPr id="503" name="Google Shape;503;p22"/>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4" name="Shape 504"/>
        <p:cNvGrpSpPr/>
        <p:nvPr/>
      </p:nvGrpSpPr>
      <p:grpSpPr>
        <a:xfrm>
          <a:off x="0" y="0"/>
          <a:ext cx="0" cy="0"/>
          <a:chOff x="0" y="0"/>
          <a:chExt cx="0" cy="0"/>
        </a:xfrm>
      </p:grpSpPr>
      <p:sp>
        <p:nvSpPr>
          <p:cNvPr id="505" name="Google Shape;505;p23"/>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theme" Target="../theme/theme2.xml"/><Relationship Id="rId10" Type="http://schemas.openxmlformats.org/officeDocument/2006/relationships/slideLayout" Target="../slideLayouts/slideLayout2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273" name="Shape 273"/>
        <p:cNvGrpSpPr/>
        <p:nvPr/>
      </p:nvGrpSpPr>
      <p:grpSpPr>
        <a:xfrm>
          <a:off x="0" y="0"/>
          <a:ext cx="0" cy="0"/>
          <a:chOff x="0" y="0"/>
          <a:chExt cx="0" cy="0"/>
        </a:xfrm>
      </p:grpSpPr>
      <p:sp>
        <p:nvSpPr>
          <p:cNvPr id="274" name="Google Shape;274;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1pPr>
            <a:lvl2pPr lvl="1"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2pPr>
            <a:lvl3pPr lvl="2"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3pPr>
            <a:lvl4pPr lvl="3"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4pPr>
            <a:lvl5pPr lvl="4"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5pPr>
            <a:lvl6pPr lvl="5"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6pPr>
            <a:lvl7pPr lvl="6"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7pPr>
            <a:lvl8pPr lvl="7"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8pPr>
            <a:lvl9pPr lvl="8"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9pPr>
          </a:lstStyle>
          <a:p/>
        </p:txBody>
      </p:sp>
      <p:sp>
        <p:nvSpPr>
          <p:cNvPr id="275" name="Google Shape;275;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dk2"/>
              </a:buClr>
              <a:buSzPts val="1300"/>
              <a:buFont typeface="Nunito"/>
              <a:buChar char="●"/>
              <a:defRPr b="0" i="0" sz="1300" u="none" cap="none" strike="noStrike">
                <a:solidFill>
                  <a:schemeClr val="dk2"/>
                </a:solidFill>
                <a:latin typeface="Nunito"/>
                <a:ea typeface="Nunito"/>
                <a:cs typeface="Nunito"/>
                <a:sym typeface="Nunito"/>
              </a:defRPr>
            </a:lvl1pPr>
            <a:lvl2pPr indent="-298450" lvl="1" marL="9144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2pPr>
            <a:lvl3pPr indent="-298450" lvl="2" marL="13716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3pPr>
            <a:lvl4pPr indent="-298450" lvl="3" marL="18288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4pPr>
            <a:lvl5pPr indent="-298450" lvl="4" marL="22860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5pPr>
            <a:lvl6pPr indent="-298450" lvl="5" marL="27432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6pPr>
            <a:lvl7pPr indent="-298450" lvl="6" marL="32004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7pPr>
            <a:lvl8pPr indent="-298450" lvl="7" marL="36576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8pPr>
            <a:lvl9pPr indent="-298450" lvl="8" marL="41148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9pPr>
          </a:lstStyle>
          <a:p/>
        </p:txBody>
      </p:sp>
      <p:sp>
        <p:nvSpPr>
          <p:cNvPr id="276" name="Google Shape;276;p13"/>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0.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0.png"/><Relationship Id="rId4" Type="http://schemas.openxmlformats.org/officeDocument/2006/relationships/image" Target="../media/image28.png"/><Relationship Id="rId5" Type="http://schemas.openxmlformats.org/officeDocument/2006/relationships/image" Target="../media/image32.png"/><Relationship Id="rId6"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5.png"/><Relationship Id="rId4" Type="http://schemas.openxmlformats.org/officeDocument/2006/relationships/image" Target="../media/image48.png"/><Relationship Id="rId5" Type="http://schemas.openxmlformats.org/officeDocument/2006/relationships/image" Target="../media/image43.png"/><Relationship Id="rId6"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www.researchgate.net/profile/Thomas-Roth-Berghofer/publication/225070583_ConTag_A_Semantic_Tag_Recommendation_System/links/0912f50c5cc6d16410000000/ConTag-A-Semantic-Tag-Recommendation-System.pdf" TargetMode="External"/><Relationship Id="rId4" Type="http://schemas.openxmlformats.org/officeDocument/2006/relationships/hyperlink" Target="https://www.kde.cs.uni-kassel.de/wp-content/uploads/ws/dc09/papers/proceedings.pdf#page=285" TargetMode="External"/><Relationship Id="rId5" Type="http://schemas.openxmlformats.org/officeDocument/2006/relationships/hyperlink" Target="https://dl.acm.org/doi/abs/10.1145/1363686.1364171"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5.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5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5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53.png"/><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7.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09" name="Shape 509"/>
        <p:cNvGrpSpPr/>
        <p:nvPr/>
      </p:nvGrpSpPr>
      <p:grpSpPr>
        <a:xfrm>
          <a:off x="0" y="0"/>
          <a:ext cx="0" cy="0"/>
          <a:chOff x="0" y="0"/>
          <a:chExt cx="0" cy="0"/>
        </a:xfrm>
      </p:grpSpPr>
      <p:sp>
        <p:nvSpPr>
          <p:cNvPr id="510" name="Google Shape;510;p24"/>
          <p:cNvSpPr txBox="1"/>
          <p:nvPr>
            <p:ph type="ctrTitle"/>
          </p:nvPr>
        </p:nvSpPr>
        <p:spPr>
          <a:xfrm>
            <a:off x="354350" y="111825"/>
            <a:ext cx="8145600" cy="10251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sz="3700" u="sng">
                <a:latin typeface="Times New Roman"/>
                <a:ea typeface="Times New Roman"/>
                <a:cs typeface="Times New Roman"/>
                <a:sym typeface="Times New Roman"/>
              </a:rPr>
              <a:t>StackOverflow: Network analysis and </a:t>
            </a:r>
            <a:endParaRPr sz="3700" u="sng">
              <a:latin typeface="Times New Roman"/>
              <a:ea typeface="Times New Roman"/>
              <a:cs typeface="Times New Roman"/>
              <a:sym typeface="Times New Roman"/>
            </a:endParaRPr>
          </a:p>
          <a:p>
            <a:pPr indent="0" lvl="0" marL="0" rtl="0" algn="l">
              <a:spcBef>
                <a:spcPts val="0"/>
              </a:spcBef>
              <a:spcAft>
                <a:spcPts val="0"/>
              </a:spcAft>
              <a:buNone/>
            </a:pPr>
            <a:r>
              <a:rPr lang="en-GB" sz="3700" u="sng">
                <a:latin typeface="Times New Roman"/>
                <a:ea typeface="Times New Roman"/>
                <a:cs typeface="Times New Roman"/>
                <a:sym typeface="Times New Roman"/>
              </a:rPr>
              <a:t>Tag recommendation</a:t>
            </a:r>
            <a:endParaRPr sz="3700" u="sng">
              <a:latin typeface="Times New Roman"/>
              <a:ea typeface="Times New Roman"/>
              <a:cs typeface="Times New Roman"/>
              <a:sym typeface="Times New Roman"/>
            </a:endParaRPr>
          </a:p>
        </p:txBody>
      </p:sp>
      <p:sp>
        <p:nvSpPr>
          <p:cNvPr id="511" name="Google Shape;511;p24"/>
          <p:cNvSpPr txBox="1"/>
          <p:nvPr/>
        </p:nvSpPr>
        <p:spPr>
          <a:xfrm>
            <a:off x="175500" y="1541750"/>
            <a:ext cx="6153300" cy="3009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600">
              <a:latin typeface="Times New Roman"/>
              <a:ea typeface="Times New Roman"/>
              <a:cs typeface="Times New Roman"/>
              <a:sym typeface="Times New Roman"/>
            </a:endParaRPr>
          </a:p>
          <a:p>
            <a:pPr indent="-349250" lvl="0" marL="457200" rtl="0" algn="l">
              <a:lnSpc>
                <a:spcPct val="115000"/>
              </a:lnSpc>
              <a:spcBef>
                <a:spcPts val="1200"/>
              </a:spcBef>
              <a:spcAft>
                <a:spcPts val="0"/>
              </a:spcAft>
              <a:buClr>
                <a:schemeClr val="lt1"/>
              </a:buClr>
              <a:buSzPts val="1900"/>
              <a:buFont typeface="Times New Roman"/>
              <a:buChar char="●"/>
            </a:pPr>
            <a:r>
              <a:rPr b="1" lang="en-GB" sz="1500">
                <a:solidFill>
                  <a:schemeClr val="lt1"/>
                </a:solidFill>
                <a:latin typeface="Times New Roman"/>
                <a:ea typeface="Times New Roman"/>
                <a:cs typeface="Times New Roman"/>
                <a:sym typeface="Times New Roman"/>
              </a:rPr>
              <a:t>Tag recommendations in context of social question and answer site StackOverflow.</a:t>
            </a:r>
            <a:endParaRPr b="1" sz="1500">
              <a:solidFill>
                <a:schemeClr val="lt1"/>
              </a:solidFill>
              <a:latin typeface="Times New Roman"/>
              <a:ea typeface="Times New Roman"/>
              <a:cs typeface="Times New Roman"/>
              <a:sym typeface="Times New Roman"/>
            </a:endParaRPr>
          </a:p>
          <a:p>
            <a:pPr indent="-349250" lvl="0" marL="457200" rtl="0" algn="l">
              <a:lnSpc>
                <a:spcPct val="115000"/>
              </a:lnSpc>
              <a:spcBef>
                <a:spcPts val="0"/>
              </a:spcBef>
              <a:spcAft>
                <a:spcPts val="0"/>
              </a:spcAft>
              <a:buClr>
                <a:schemeClr val="lt1"/>
              </a:buClr>
              <a:buSzPts val="1900"/>
              <a:buFont typeface="Times New Roman"/>
              <a:buChar char="●"/>
            </a:pPr>
            <a:r>
              <a:rPr b="1" lang="en-GB" sz="1500">
                <a:solidFill>
                  <a:schemeClr val="lt1"/>
                </a:solidFill>
                <a:latin typeface="Times New Roman"/>
                <a:ea typeface="Times New Roman"/>
                <a:cs typeface="Times New Roman"/>
                <a:sym typeface="Times New Roman"/>
              </a:rPr>
              <a:t> By building a graph of tag-tag relationships, we analyze the activities and interests of StackOverflow users. </a:t>
            </a:r>
            <a:endParaRPr b="1" sz="1500">
              <a:solidFill>
                <a:schemeClr val="lt1"/>
              </a:solidFill>
              <a:latin typeface="Times New Roman"/>
              <a:ea typeface="Times New Roman"/>
              <a:cs typeface="Times New Roman"/>
              <a:sym typeface="Times New Roman"/>
            </a:endParaRPr>
          </a:p>
          <a:p>
            <a:pPr indent="-349250" lvl="0" marL="457200" rtl="0" algn="l">
              <a:lnSpc>
                <a:spcPct val="115000"/>
              </a:lnSpc>
              <a:spcBef>
                <a:spcPts val="0"/>
              </a:spcBef>
              <a:spcAft>
                <a:spcPts val="0"/>
              </a:spcAft>
              <a:buClr>
                <a:schemeClr val="lt1"/>
              </a:buClr>
              <a:buSzPts val="1900"/>
              <a:buFont typeface="Times New Roman"/>
              <a:buChar char="●"/>
            </a:pPr>
            <a:r>
              <a:rPr b="1" lang="en-GB" sz="1500">
                <a:solidFill>
                  <a:schemeClr val="lt1"/>
                </a:solidFill>
                <a:latin typeface="Times New Roman"/>
                <a:ea typeface="Times New Roman"/>
                <a:cs typeface="Times New Roman"/>
                <a:sym typeface="Times New Roman"/>
              </a:rPr>
              <a:t>Aim to analyze the evolution of the network over time, compared to static approaches, and to incorporate methods of link prediction in network analysis</a:t>
            </a:r>
            <a:endParaRPr b="1" sz="1500">
              <a:solidFill>
                <a:schemeClr val="lt1"/>
              </a:solidFill>
              <a:latin typeface="Times New Roman"/>
              <a:ea typeface="Times New Roman"/>
              <a:cs typeface="Times New Roman"/>
              <a:sym typeface="Times New Roman"/>
            </a:endParaRPr>
          </a:p>
          <a:p>
            <a:pPr indent="0" lvl="0" marL="0" rtl="0" algn="l">
              <a:spcBef>
                <a:spcPts val="1200"/>
              </a:spcBef>
              <a:spcAft>
                <a:spcPts val="0"/>
              </a:spcAft>
              <a:buNone/>
            </a:pPr>
            <a:r>
              <a:t/>
            </a:r>
            <a:endParaRPr sz="1300">
              <a:solidFill>
                <a:srgbClr val="374151"/>
              </a:solidFill>
              <a:highlight>
                <a:srgbClr val="F7F7F8"/>
              </a:highlight>
              <a:latin typeface="Times New Roman"/>
              <a:ea typeface="Times New Roman"/>
              <a:cs typeface="Times New Roman"/>
              <a:sym typeface="Times New Roman"/>
            </a:endParaRPr>
          </a:p>
        </p:txBody>
      </p:sp>
      <p:sp>
        <p:nvSpPr>
          <p:cNvPr id="512" name="Google Shape;512;p24"/>
          <p:cNvSpPr txBox="1"/>
          <p:nvPr/>
        </p:nvSpPr>
        <p:spPr>
          <a:xfrm>
            <a:off x="6395825" y="4081250"/>
            <a:ext cx="2773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u="sng">
                <a:solidFill>
                  <a:schemeClr val="lt1"/>
                </a:solidFill>
                <a:latin typeface="Nunito"/>
                <a:ea typeface="Nunito"/>
                <a:cs typeface="Nunito"/>
                <a:sym typeface="Nunito"/>
              </a:rPr>
              <a:t>Submitted by:</a:t>
            </a:r>
            <a:br>
              <a:rPr lang="en-GB">
                <a:solidFill>
                  <a:schemeClr val="lt1"/>
                </a:solidFill>
                <a:latin typeface="Nunito"/>
                <a:ea typeface="Nunito"/>
                <a:cs typeface="Nunito"/>
                <a:sym typeface="Nunito"/>
              </a:rPr>
            </a:br>
            <a:r>
              <a:rPr lang="en-GB">
                <a:solidFill>
                  <a:schemeClr val="lt1"/>
                </a:solidFill>
                <a:latin typeface="Nunito"/>
                <a:ea typeface="Nunito"/>
                <a:cs typeface="Nunito"/>
                <a:sym typeface="Nunito"/>
              </a:rPr>
              <a:t>Ananya Sharma-2023EET2186</a:t>
            </a:r>
            <a:endParaRPr>
              <a:solidFill>
                <a:schemeClr val="lt1"/>
              </a:solidFill>
              <a:latin typeface="Nunito"/>
              <a:ea typeface="Nunito"/>
              <a:cs typeface="Nunito"/>
              <a:sym typeface="Nunito"/>
            </a:endParaRPr>
          </a:p>
          <a:p>
            <a:pPr indent="0" lvl="0" marL="0" rtl="0" algn="l">
              <a:spcBef>
                <a:spcPts val="0"/>
              </a:spcBef>
              <a:spcAft>
                <a:spcPts val="0"/>
              </a:spcAft>
              <a:buNone/>
            </a:pPr>
            <a:r>
              <a:rPr lang="en-GB">
                <a:solidFill>
                  <a:schemeClr val="lt1"/>
                </a:solidFill>
                <a:latin typeface="Nunito"/>
                <a:ea typeface="Nunito"/>
                <a:cs typeface="Nunito"/>
                <a:sym typeface="Nunito"/>
              </a:rPr>
              <a:t>Shaik Kareem -2023EET2194 </a:t>
            </a:r>
            <a:endParaRPr>
              <a:solidFill>
                <a:schemeClr val="lt1"/>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83" name="Shape 583"/>
        <p:cNvGrpSpPr/>
        <p:nvPr/>
      </p:nvGrpSpPr>
      <p:grpSpPr>
        <a:xfrm>
          <a:off x="0" y="0"/>
          <a:ext cx="0" cy="0"/>
          <a:chOff x="0" y="0"/>
          <a:chExt cx="0" cy="0"/>
        </a:xfrm>
      </p:grpSpPr>
      <p:sp>
        <p:nvSpPr>
          <p:cNvPr id="584" name="Google Shape;584;p33"/>
          <p:cNvSpPr txBox="1"/>
          <p:nvPr>
            <p:ph type="ctrTitle"/>
          </p:nvPr>
        </p:nvSpPr>
        <p:spPr>
          <a:xfrm>
            <a:off x="824000" y="316775"/>
            <a:ext cx="8178600" cy="879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i="1" lang="en-GB" u="sng"/>
              <a:t>Degree Distribution Analysis</a:t>
            </a:r>
            <a:endParaRPr i="1" u="sng"/>
          </a:p>
        </p:txBody>
      </p:sp>
      <p:sp>
        <p:nvSpPr>
          <p:cNvPr id="585" name="Google Shape;585;p33"/>
          <p:cNvSpPr txBox="1"/>
          <p:nvPr/>
        </p:nvSpPr>
        <p:spPr>
          <a:xfrm>
            <a:off x="0" y="1094100"/>
            <a:ext cx="8880600" cy="415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500">
              <a:solidFill>
                <a:schemeClr val="lt1"/>
              </a:solidFill>
            </a:endParaRPr>
          </a:p>
        </p:txBody>
      </p:sp>
      <p:pic>
        <p:nvPicPr>
          <p:cNvPr id="586" name="Google Shape;586;p33"/>
          <p:cNvPicPr preferRelativeResize="0"/>
          <p:nvPr/>
        </p:nvPicPr>
        <p:blipFill>
          <a:blip r:embed="rId3">
            <a:alphaModFix/>
          </a:blip>
          <a:stretch>
            <a:fillRect/>
          </a:stretch>
        </p:blipFill>
        <p:spPr>
          <a:xfrm>
            <a:off x="4469325" y="1196375"/>
            <a:ext cx="4095900" cy="3679775"/>
          </a:xfrm>
          <a:prstGeom prst="rect">
            <a:avLst/>
          </a:prstGeom>
          <a:noFill/>
          <a:ln>
            <a:noFill/>
          </a:ln>
        </p:spPr>
      </p:pic>
      <p:pic>
        <p:nvPicPr>
          <p:cNvPr id="587" name="Google Shape;587;p33"/>
          <p:cNvPicPr preferRelativeResize="0"/>
          <p:nvPr/>
        </p:nvPicPr>
        <p:blipFill>
          <a:blip r:embed="rId4">
            <a:alphaModFix/>
          </a:blip>
          <a:stretch>
            <a:fillRect/>
          </a:stretch>
        </p:blipFill>
        <p:spPr>
          <a:xfrm>
            <a:off x="152400" y="1196375"/>
            <a:ext cx="4095900" cy="3521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 name="Shape 591"/>
        <p:cNvGrpSpPr/>
        <p:nvPr/>
      </p:nvGrpSpPr>
      <p:grpSpPr>
        <a:xfrm>
          <a:off x="0" y="0"/>
          <a:ext cx="0" cy="0"/>
          <a:chOff x="0" y="0"/>
          <a:chExt cx="0" cy="0"/>
        </a:xfrm>
      </p:grpSpPr>
      <p:sp>
        <p:nvSpPr>
          <p:cNvPr id="592" name="Google Shape;592;p34"/>
          <p:cNvSpPr txBox="1"/>
          <p:nvPr>
            <p:ph type="ctrTitle"/>
          </p:nvPr>
        </p:nvSpPr>
        <p:spPr>
          <a:xfrm>
            <a:off x="824000" y="316775"/>
            <a:ext cx="8178600" cy="879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i="1" lang="en-GB" u="sng"/>
              <a:t>Degree Distribution Analysis</a:t>
            </a:r>
            <a:endParaRPr i="1" u="sng"/>
          </a:p>
        </p:txBody>
      </p:sp>
      <p:sp>
        <p:nvSpPr>
          <p:cNvPr id="593" name="Google Shape;593;p34"/>
          <p:cNvSpPr txBox="1"/>
          <p:nvPr/>
        </p:nvSpPr>
        <p:spPr>
          <a:xfrm>
            <a:off x="0" y="990175"/>
            <a:ext cx="8880600" cy="20319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lt1"/>
              </a:buClr>
              <a:buSzPts val="1500"/>
              <a:buChar char="●"/>
            </a:pPr>
            <a:r>
              <a:rPr lang="en-GB" sz="1500">
                <a:solidFill>
                  <a:schemeClr val="lt1"/>
                </a:solidFill>
              </a:rPr>
              <a:t>T</a:t>
            </a:r>
            <a:r>
              <a:rPr lang="en-GB" sz="1500">
                <a:solidFill>
                  <a:schemeClr val="lt1"/>
                </a:solidFill>
              </a:rPr>
              <a:t>he constructed real-world network is </a:t>
            </a:r>
            <a:r>
              <a:rPr b="1" lang="en-GB" sz="1500">
                <a:solidFill>
                  <a:schemeClr val="lt1"/>
                </a:solidFill>
              </a:rPr>
              <a:t>similar to the Configuration Model</a:t>
            </a:r>
            <a:r>
              <a:rPr lang="en-GB" sz="1500">
                <a:solidFill>
                  <a:schemeClr val="lt1"/>
                </a:solidFill>
              </a:rPr>
              <a:t>, as expected. Configuration Model is a random network model that relies entirely on maintaining the same degree as the Real world network. The network is also similar to the Barabási-Albert </a:t>
            </a:r>
            <a:endParaRPr sz="1500">
              <a:solidFill>
                <a:schemeClr val="lt1"/>
              </a:solidFill>
            </a:endParaRPr>
          </a:p>
          <a:p>
            <a:pPr indent="0" lvl="0" marL="457200" rtl="0" algn="l">
              <a:spcBef>
                <a:spcPts val="0"/>
              </a:spcBef>
              <a:spcAft>
                <a:spcPts val="0"/>
              </a:spcAft>
              <a:buNone/>
            </a:pPr>
            <a:r>
              <a:rPr lang="en-GB" sz="1500">
                <a:solidFill>
                  <a:schemeClr val="lt1"/>
                </a:solidFill>
              </a:rPr>
              <a:t>model while appearing very different from the ER and WS networks. The network's distribution follows a power-law distribution, as there is an inversely proportional relationship between the number of nodes and their degree.</a:t>
            </a:r>
            <a:endParaRPr sz="1500">
              <a:solidFill>
                <a:schemeClr val="lt1"/>
              </a:solidFill>
            </a:endParaRPr>
          </a:p>
          <a:p>
            <a:pPr indent="0" lvl="0" marL="0" rtl="0" algn="l">
              <a:spcBef>
                <a:spcPts val="0"/>
              </a:spcBef>
              <a:spcAft>
                <a:spcPts val="0"/>
              </a:spcAft>
              <a:buNone/>
            </a:pPr>
            <a:r>
              <a:t/>
            </a:r>
            <a:endParaRPr sz="1500">
              <a:solidFill>
                <a:schemeClr val="lt1"/>
              </a:solidFill>
            </a:endParaRPr>
          </a:p>
          <a:p>
            <a:pPr indent="0" lvl="0" marL="457200" rtl="0" algn="l">
              <a:spcBef>
                <a:spcPts val="0"/>
              </a:spcBef>
              <a:spcAft>
                <a:spcPts val="0"/>
              </a:spcAft>
              <a:buNone/>
            </a:pPr>
            <a:r>
              <a:t/>
            </a:r>
            <a:endParaRPr sz="1500">
              <a:solidFill>
                <a:schemeClr val="lt1"/>
              </a:solidFill>
            </a:endParaRPr>
          </a:p>
        </p:txBody>
      </p:sp>
      <p:pic>
        <p:nvPicPr>
          <p:cNvPr id="594" name="Google Shape;594;p34"/>
          <p:cNvPicPr preferRelativeResize="0"/>
          <p:nvPr/>
        </p:nvPicPr>
        <p:blipFill>
          <a:blip r:embed="rId3">
            <a:alphaModFix/>
          </a:blip>
          <a:stretch>
            <a:fillRect/>
          </a:stretch>
        </p:blipFill>
        <p:spPr>
          <a:xfrm>
            <a:off x="144325" y="2453400"/>
            <a:ext cx="8880599" cy="2690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8" name="Shape 598"/>
        <p:cNvGrpSpPr/>
        <p:nvPr/>
      </p:nvGrpSpPr>
      <p:grpSpPr>
        <a:xfrm>
          <a:off x="0" y="0"/>
          <a:ext cx="0" cy="0"/>
          <a:chOff x="0" y="0"/>
          <a:chExt cx="0" cy="0"/>
        </a:xfrm>
      </p:grpSpPr>
      <p:sp>
        <p:nvSpPr>
          <p:cNvPr id="599" name="Google Shape;599;p35"/>
          <p:cNvSpPr txBox="1"/>
          <p:nvPr>
            <p:ph type="ctrTitle"/>
          </p:nvPr>
        </p:nvSpPr>
        <p:spPr>
          <a:xfrm>
            <a:off x="824000" y="316775"/>
            <a:ext cx="8178600" cy="879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i="1" lang="en-GB" u="sng"/>
              <a:t>Connected Component Analysis</a:t>
            </a:r>
            <a:endParaRPr i="1" u="sng"/>
          </a:p>
        </p:txBody>
      </p:sp>
      <p:sp>
        <p:nvSpPr>
          <p:cNvPr id="600" name="Google Shape;600;p35"/>
          <p:cNvSpPr txBox="1"/>
          <p:nvPr/>
        </p:nvSpPr>
        <p:spPr>
          <a:xfrm>
            <a:off x="0" y="1094100"/>
            <a:ext cx="8880600" cy="20319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lt1"/>
              </a:buClr>
              <a:buSzPts val="1500"/>
              <a:buChar char="●"/>
            </a:pPr>
            <a:r>
              <a:rPr lang="en-GB" sz="1500">
                <a:solidFill>
                  <a:schemeClr val="lt1"/>
                </a:solidFill>
              </a:rPr>
              <a:t>The analyzed network is composed of a total of 32 connected components, among which a giant component emerged consisting of 13,699 nodes (99% of the entire network), while each other component included at most 4 nodes. </a:t>
            </a:r>
            <a:endParaRPr sz="1500">
              <a:solidFill>
                <a:schemeClr val="lt1"/>
              </a:solidFill>
            </a:endParaRPr>
          </a:p>
          <a:p>
            <a:pPr indent="-323850" lvl="0" marL="457200" rtl="0" algn="l">
              <a:spcBef>
                <a:spcPts val="0"/>
              </a:spcBef>
              <a:spcAft>
                <a:spcPts val="0"/>
              </a:spcAft>
              <a:buClr>
                <a:schemeClr val="lt1"/>
              </a:buClr>
              <a:buSzPts val="1500"/>
              <a:buChar char="●"/>
            </a:pPr>
            <a:r>
              <a:rPr lang="en-GB" sz="1500">
                <a:solidFill>
                  <a:schemeClr val="lt1"/>
                </a:solidFill>
              </a:rPr>
              <a:t>The synthetic models obtained a single connected component, except for the</a:t>
            </a:r>
            <a:r>
              <a:rPr b="1" lang="en-GB" sz="1500">
                <a:solidFill>
                  <a:schemeClr val="lt1"/>
                </a:solidFill>
              </a:rPr>
              <a:t> Configuration Model, for which 2 connected components were discovered</a:t>
            </a:r>
            <a:r>
              <a:rPr lang="en-GB" sz="1500">
                <a:solidFill>
                  <a:schemeClr val="lt1"/>
                </a:solidFill>
              </a:rPr>
              <a:t>, one of which was a giant component composed of 13,778 nodes.</a:t>
            </a:r>
            <a:endParaRPr sz="1500">
              <a:solidFill>
                <a:schemeClr val="lt1"/>
              </a:solidFill>
            </a:endParaRPr>
          </a:p>
          <a:p>
            <a:pPr indent="0" lvl="0" marL="0" rtl="0" algn="l">
              <a:spcBef>
                <a:spcPts val="0"/>
              </a:spcBef>
              <a:spcAft>
                <a:spcPts val="0"/>
              </a:spcAft>
              <a:buNone/>
            </a:pPr>
            <a:r>
              <a:t/>
            </a:r>
            <a:endParaRPr sz="1500">
              <a:solidFill>
                <a:schemeClr val="lt1"/>
              </a:solidFill>
            </a:endParaRPr>
          </a:p>
          <a:p>
            <a:pPr indent="0" lvl="0" marL="457200" rtl="0" algn="l">
              <a:spcBef>
                <a:spcPts val="0"/>
              </a:spcBef>
              <a:spcAft>
                <a:spcPts val="0"/>
              </a:spcAft>
              <a:buNone/>
            </a:pPr>
            <a:r>
              <a:t/>
            </a:r>
            <a:endParaRPr sz="1500">
              <a:solidFill>
                <a:schemeClr val="lt1"/>
              </a:solidFill>
            </a:endParaRPr>
          </a:p>
        </p:txBody>
      </p:sp>
      <p:pic>
        <p:nvPicPr>
          <p:cNvPr id="601" name="Google Shape;601;p35"/>
          <p:cNvPicPr preferRelativeResize="0"/>
          <p:nvPr/>
        </p:nvPicPr>
        <p:blipFill>
          <a:blip r:embed="rId3">
            <a:alphaModFix/>
          </a:blip>
          <a:stretch>
            <a:fillRect/>
          </a:stretch>
        </p:blipFill>
        <p:spPr>
          <a:xfrm>
            <a:off x="498750" y="2975325"/>
            <a:ext cx="8286750" cy="1348450"/>
          </a:xfrm>
          <a:prstGeom prst="rect">
            <a:avLst/>
          </a:prstGeom>
          <a:noFill/>
          <a:ln>
            <a:noFill/>
          </a:ln>
        </p:spPr>
      </p:pic>
      <p:sp>
        <p:nvSpPr>
          <p:cNvPr id="602" name="Google Shape;602;p35"/>
          <p:cNvSpPr txBox="1"/>
          <p:nvPr/>
        </p:nvSpPr>
        <p:spPr>
          <a:xfrm>
            <a:off x="2724725" y="4393050"/>
            <a:ext cx="5380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chemeClr val="lt1"/>
                </a:solidFill>
                <a:latin typeface="Nunito"/>
                <a:ea typeface="Nunito"/>
                <a:cs typeface="Nunito"/>
                <a:sym typeface="Nunito"/>
              </a:rPr>
              <a:t>Synthetic Networks</a:t>
            </a:r>
            <a:endParaRPr b="1" sz="1600">
              <a:solidFill>
                <a:schemeClr val="lt1"/>
              </a:solidFill>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06" name="Shape 606"/>
        <p:cNvGrpSpPr/>
        <p:nvPr/>
      </p:nvGrpSpPr>
      <p:grpSpPr>
        <a:xfrm>
          <a:off x="0" y="0"/>
          <a:ext cx="0" cy="0"/>
          <a:chOff x="0" y="0"/>
          <a:chExt cx="0" cy="0"/>
        </a:xfrm>
      </p:grpSpPr>
      <p:sp>
        <p:nvSpPr>
          <p:cNvPr id="607" name="Google Shape;607;p36"/>
          <p:cNvSpPr txBox="1"/>
          <p:nvPr>
            <p:ph type="ctrTitle"/>
          </p:nvPr>
        </p:nvSpPr>
        <p:spPr>
          <a:xfrm>
            <a:off x="824000" y="316775"/>
            <a:ext cx="8178600" cy="879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i="1" lang="en-GB" u="sng"/>
              <a:t>Path</a:t>
            </a:r>
            <a:r>
              <a:rPr i="1" lang="en-GB" u="sng"/>
              <a:t> Analysis</a:t>
            </a:r>
            <a:endParaRPr i="1" u="sng"/>
          </a:p>
        </p:txBody>
      </p:sp>
      <p:sp>
        <p:nvSpPr>
          <p:cNvPr id="608" name="Google Shape;608;p36"/>
          <p:cNvSpPr txBox="1"/>
          <p:nvPr/>
        </p:nvSpPr>
        <p:spPr>
          <a:xfrm>
            <a:off x="0" y="1094100"/>
            <a:ext cx="8880600" cy="38790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lt1"/>
              </a:buClr>
              <a:buSzPts val="1500"/>
              <a:buChar char="●"/>
            </a:pPr>
            <a:r>
              <a:rPr lang="en-GB" sz="1500">
                <a:solidFill>
                  <a:schemeClr val="lt1"/>
                </a:solidFill>
              </a:rPr>
              <a:t>Our network exhibited diameter values similar to synthetic networks (the highest, equal to 8, was observed in the analysis of the Watts-Strogatz network). However, in terms of the average shortest path, it had a value lower than that of the other networks and lower than ln(N) = 9.53.</a:t>
            </a:r>
            <a:endParaRPr sz="1500">
              <a:solidFill>
                <a:schemeClr val="lt1"/>
              </a:solidFill>
            </a:endParaRPr>
          </a:p>
          <a:p>
            <a:pPr indent="0" lvl="0" marL="0" rtl="0" algn="l">
              <a:spcBef>
                <a:spcPts val="0"/>
              </a:spcBef>
              <a:spcAft>
                <a:spcPts val="0"/>
              </a:spcAft>
              <a:buNone/>
            </a:pPr>
            <a:r>
              <a:t/>
            </a:r>
            <a:endParaRPr sz="1500">
              <a:solidFill>
                <a:schemeClr val="lt1"/>
              </a:solidFill>
            </a:endParaRPr>
          </a:p>
          <a:p>
            <a:pPr indent="0" lvl="0" marL="0" rtl="0" algn="l">
              <a:spcBef>
                <a:spcPts val="0"/>
              </a:spcBef>
              <a:spcAft>
                <a:spcPts val="0"/>
              </a:spcAft>
              <a:buNone/>
            </a:pPr>
            <a:r>
              <a:t/>
            </a:r>
            <a:endParaRPr sz="1500">
              <a:solidFill>
                <a:schemeClr val="lt1"/>
              </a:solidFill>
            </a:endParaRPr>
          </a:p>
          <a:p>
            <a:pPr indent="0" lvl="0" marL="0" rtl="0" algn="l">
              <a:spcBef>
                <a:spcPts val="0"/>
              </a:spcBef>
              <a:spcAft>
                <a:spcPts val="0"/>
              </a:spcAft>
              <a:buNone/>
            </a:pPr>
            <a:r>
              <a:t/>
            </a:r>
            <a:endParaRPr sz="1500">
              <a:solidFill>
                <a:schemeClr val="lt1"/>
              </a:solidFill>
            </a:endParaRPr>
          </a:p>
          <a:p>
            <a:pPr indent="0" lvl="0" marL="0" rtl="0" algn="l">
              <a:spcBef>
                <a:spcPts val="0"/>
              </a:spcBef>
              <a:spcAft>
                <a:spcPts val="0"/>
              </a:spcAft>
              <a:buNone/>
            </a:pPr>
            <a:r>
              <a:t/>
            </a:r>
            <a:endParaRPr sz="1500">
              <a:solidFill>
                <a:schemeClr val="lt1"/>
              </a:solidFill>
            </a:endParaRPr>
          </a:p>
          <a:p>
            <a:pPr indent="0" lvl="0" marL="0" rtl="0" algn="l">
              <a:spcBef>
                <a:spcPts val="0"/>
              </a:spcBef>
              <a:spcAft>
                <a:spcPts val="0"/>
              </a:spcAft>
              <a:buNone/>
            </a:pPr>
            <a:r>
              <a:t/>
            </a:r>
            <a:endParaRPr sz="1500">
              <a:solidFill>
                <a:schemeClr val="lt1"/>
              </a:solidFill>
            </a:endParaRPr>
          </a:p>
          <a:p>
            <a:pPr indent="0" lvl="0" marL="0" rtl="0" algn="l">
              <a:spcBef>
                <a:spcPts val="0"/>
              </a:spcBef>
              <a:spcAft>
                <a:spcPts val="0"/>
              </a:spcAft>
              <a:buNone/>
            </a:pPr>
            <a:r>
              <a:t/>
            </a:r>
            <a:endParaRPr sz="1500">
              <a:solidFill>
                <a:schemeClr val="lt1"/>
              </a:solidFill>
            </a:endParaRPr>
          </a:p>
          <a:p>
            <a:pPr indent="-323850" lvl="0" marL="457200" rtl="0" algn="l">
              <a:spcBef>
                <a:spcPts val="0"/>
              </a:spcBef>
              <a:spcAft>
                <a:spcPts val="0"/>
              </a:spcAft>
              <a:buClr>
                <a:schemeClr val="lt1"/>
              </a:buClr>
              <a:buSzPts val="1500"/>
              <a:buChar char="●"/>
            </a:pPr>
            <a:r>
              <a:rPr lang="en-GB" sz="1500">
                <a:solidFill>
                  <a:schemeClr val="lt1"/>
                </a:solidFill>
              </a:rPr>
              <a:t>Since a </a:t>
            </a:r>
            <a:r>
              <a:rPr b="1" lang="en-GB" sz="1500">
                <a:solidFill>
                  <a:schemeClr val="lt1"/>
                </a:solidFill>
              </a:rPr>
              <a:t>Scale-Free network is resilient to random node removals but vulnerable if these nodes are hubs for the network</a:t>
            </a:r>
            <a:r>
              <a:rPr lang="en-GB" sz="1500">
                <a:solidFill>
                  <a:schemeClr val="lt1"/>
                </a:solidFill>
              </a:rPr>
              <a:t>, specific node removals of sets were carried out. In particular, groups of 10 nodes with higher Degree Centrality were removed in a test consisting of 9 iterations, evaluating in each the number of connected components, the diameter, and the average shortest path of the Giant Component.</a:t>
            </a:r>
            <a:endParaRPr sz="1500">
              <a:solidFill>
                <a:schemeClr val="lt1"/>
              </a:solidFill>
            </a:endParaRPr>
          </a:p>
          <a:p>
            <a:pPr indent="0" lvl="0" marL="0" rtl="0" algn="l">
              <a:spcBef>
                <a:spcPts val="0"/>
              </a:spcBef>
              <a:spcAft>
                <a:spcPts val="0"/>
              </a:spcAft>
              <a:buNone/>
            </a:pPr>
            <a:r>
              <a:t/>
            </a:r>
            <a:endParaRPr sz="1500">
              <a:solidFill>
                <a:schemeClr val="lt1"/>
              </a:solidFill>
            </a:endParaRPr>
          </a:p>
          <a:p>
            <a:pPr indent="0" lvl="0" marL="457200" rtl="0" algn="l">
              <a:spcBef>
                <a:spcPts val="0"/>
              </a:spcBef>
              <a:spcAft>
                <a:spcPts val="0"/>
              </a:spcAft>
              <a:buNone/>
            </a:pPr>
            <a:r>
              <a:t/>
            </a:r>
            <a:endParaRPr sz="1500">
              <a:solidFill>
                <a:schemeClr val="lt1"/>
              </a:solidFill>
            </a:endParaRPr>
          </a:p>
        </p:txBody>
      </p:sp>
      <p:pic>
        <p:nvPicPr>
          <p:cNvPr id="609" name="Google Shape;609;p36"/>
          <p:cNvPicPr preferRelativeResize="0"/>
          <p:nvPr/>
        </p:nvPicPr>
        <p:blipFill rotWithShape="1">
          <a:blip r:embed="rId3">
            <a:alphaModFix/>
          </a:blip>
          <a:srcRect b="0" l="-5580" r="5579" t="0"/>
          <a:stretch/>
        </p:blipFill>
        <p:spPr>
          <a:xfrm>
            <a:off x="0" y="1978325"/>
            <a:ext cx="8429625" cy="1081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13" name="Shape 613"/>
        <p:cNvGrpSpPr/>
        <p:nvPr/>
      </p:nvGrpSpPr>
      <p:grpSpPr>
        <a:xfrm>
          <a:off x="0" y="0"/>
          <a:ext cx="0" cy="0"/>
          <a:chOff x="0" y="0"/>
          <a:chExt cx="0" cy="0"/>
        </a:xfrm>
      </p:grpSpPr>
      <p:sp>
        <p:nvSpPr>
          <p:cNvPr id="614" name="Google Shape;614;p37"/>
          <p:cNvSpPr txBox="1"/>
          <p:nvPr>
            <p:ph type="ctrTitle"/>
          </p:nvPr>
        </p:nvSpPr>
        <p:spPr>
          <a:xfrm>
            <a:off x="824000" y="316775"/>
            <a:ext cx="8178600" cy="879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i="1" lang="en-GB" u="sng"/>
              <a:t>Path Analysis</a:t>
            </a:r>
            <a:endParaRPr i="1" u="sng"/>
          </a:p>
        </p:txBody>
      </p:sp>
      <p:sp>
        <p:nvSpPr>
          <p:cNvPr id="615" name="Google Shape;615;p37"/>
          <p:cNvSpPr txBox="1"/>
          <p:nvPr/>
        </p:nvSpPr>
        <p:spPr>
          <a:xfrm>
            <a:off x="0" y="1094100"/>
            <a:ext cx="8880600" cy="1339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lt1"/>
              </a:buClr>
              <a:buSzPts val="1500"/>
              <a:buChar char="●"/>
            </a:pPr>
            <a:r>
              <a:rPr lang="en-GB" sz="1500">
                <a:solidFill>
                  <a:schemeClr val="lt1"/>
                </a:solidFill>
              </a:rPr>
              <a:t>The removal of hubs will fragment the network into numerous connected components and increases the average path length between two nodes in the Giant Component; </a:t>
            </a:r>
            <a:r>
              <a:rPr b="1" lang="en-GB" sz="1500">
                <a:solidFill>
                  <a:schemeClr val="lt1"/>
                </a:solidFill>
              </a:rPr>
              <a:t>a behavior expected in Scale-Free networks</a:t>
            </a:r>
            <a:r>
              <a:rPr lang="en-GB" sz="1500">
                <a:solidFill>
                  <a:schemeClr val="lt1"/>
                </a:solidFill>
              </a:rPr>
              <a:t>.</a:t>
            </a:r>
            <a:endParaRPr sz="1500">
              <a:solidFill>
                <a:schemeClr val="lt1"/>
              </a:solidFill>
            </a:endParaRPr>
          </a:p>
          <a:p>
            <a:pPr indent="0" lvl="0" marL="0" rtl="0" algn="l">
              <a:spcBef>
                <a:spcPts val="0"/>
              </a:spcBef>
              <a:spcAft>
                <a:spcPts val="0"/>
              </a:spcAft>
              <a:buNone/>
            </a:pPr>
            <a:r>
              <a:t/>
            </a:r>
            <a:endParaRPr sz="1500">
              <a:solidFill>
                <a:schemeClr val="lt1"/>
              </a:solidFill>
            </a:endParaRPr>
          </a:p>
          <a:p>
            <a:pPr indent="0" lvl="0" marL="457200" rtl="0" algn="l">
              <a:spcBef>
                <a:spcPts val="0"/>
              </a:spcBef>
              <a:spcAft>
                <a:spcPts val="0"/>
              </a:spcAft>
              <a:buNone/>
            </a:pPr>
            <a:r>
              <a:t/>
            </a:r>
            <a:endParaRPr sz="1500">
              <a:solidFill>
                <a:schemeClr val="lt1"/>
              </a:solidFill>
            </a:endParaRPr>
          </a:p>
        </p:txBody>
      </p:sp>
      <p:pic>
        <p:nvPicPr>
          <p:cNvPr id="616" name="Google Shape;616;p37"/>
          <p:cNvPicPr preferRelativeResize="0"/>
          <p:nvPr/>
        </p:nvPicPr>
        <p:blipFill>
          <a:blip r:embed="rId3">
            <a:alphaModFix/>
          </a:blip>
          <a:stretch>
            <a:fillRect/>
          </a:stretch>
        </p:blipFill>
        <p:spPr>
          <a:xfrm>
            <a:off x="1044875" y="1971875"/>
            <a:ext cx="6598225" cy="2181225"/>
          </a:xfrm>
          <a:prstGeom prst="rect">
            <a:avLst/>
          </a:prstGeom>
          <a:noFill/>
          <a:ln>
            <a:noFill/>
          </a:ln>
        </p:spPr>
      </p:pic>
      <p:sp>
        <p:nvSpPr>
          <p:cNvPr id="617" name="Google Shape;617;p37"/>
          <p:cNvSpPr txBox="1"/>
          <p:nvPr/>
        </p:nvSpPr>
        <p:spPr>
          <a:xfrm>
            <a:off x="2482275" y="4237175"/>
            <a:ext cx="5657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solidFill>
                  <a:schemeClr val="lt1"/>
                </a:solidFill>
                <a:latin typeface="Nunito"/>
                <a:ea typeface="Nunito"/>
                <a:cs typeface="Nunito"/>
                <a:sym typeface="Nunito"/>
              </a:rPr>
              <a:t>Hub Removal results</a:t>
            </a:r>
            <a:endParaRPr b="1" sz="1500">
              <a:solidFill>
                <a:schemeClr val="lt1"/>
              </a:solidFill>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21" name="Shape 621"/>
        <p:cNvGrpSpPr/>
        <p:nvPr/>
      </p:nvGrpSpPr>
      <p:grpSpPr>
        <a:xfrm>
          <a:off x="0" y="0"/>
          <a:ext cx="0" cy="0"/>
          <a:chOff x="0" y="0"/>
          <a:chExt cx="0" cy="0"/>
        </a:xfrm>
      </p:grpSpPr>
      <p:sp>
        <p:nvSpPr>
          <p:cNvPr id="622" name="Google Shape;622;p38"/>
          <p:cNvSpPr txBox="1"/>
          <p:nvPr>
            <p:ph type="ctrTitle"/>
          </p:nvPr>
        </p:nvSpPr>
        <p:spPr>
          <a:xfrm>
            <a:off x="824000" y="316775"/>
            <a:ext cx="8178600" cy="8796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i="1" lang="en-GB" u="sng"/>
              <a:t>Clustering Coefficient- Density Analysis</a:t>
            </a:r>
            <a:endParaRPr i="1" u="sng"/>
          </a:p>
        </p:txBody>
      </p:sp>
      <p:sp>
        <p:nvSpPr>
          <p:cNvPr id="623" name="Google Shape;623;p38"/>
          <p:cNvSpPr txBox="1"/>
          <p:nvPr/>
        </p:nvSpPr>
        <p:spPr>
          <a:xfrm>
            <a:off x="0" y="1094100"/>
            <a:ext cx="8880600" cy="27243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lt1"/>
              </a:buClr>
              <a:buSzPts val="1500"/>
              <a:buChar char="●"/>
            </a:pPr>
            <a:r>
              <a:rPr lang="en-GB" sz="1500">
                <a:solidFill>
                  <a:schemeClr val="lt1"/>
                </a:solidFill>
              </a:rPr>
              <a:t>The global clustering coefficient of the graph is 0.699, a value higher than those obtained in synthetic networks.  As expected, the average clustering coefficient of the ER network is equal to the probability p, with an order of magnitude significantly lower than the value for the real network. </a:t>
            </a:r>
            <a:endParaRPr sz="1500">
              <a:solidFill>
                <a:schemeClr val="lt1"/>
              </a:solidFill>
            </a:endParaRPr>
          </a:p>
          <a:p>
            <a:pPr indent="-323850" lvl="0" marL="457200" rtl="0" algn="l">
              <a:spcBef>
                <a:spcPts val="0"/>
              </a:spcBef>
              <a:spcAft>
                <a:spcPts val="0"/>
              </a:spcAft>
              <a:buClr>
                <a:schemeClr val="lt1"/>
              </a:buClr>
              <a:buSzPts val="1500"/>
              <a:buChar char="●"/>
            </a:pPr>
            <a:r>
              <a:rPr lang="en-GB" sz="1500">
                <a:solidFill>
                  <a:schemeClr val="lt1"/>
                </a:solidFill>
              </a:rPr>
              <a:t>This demonstrates that the random model not only fails to capture the degree distribution of the real network but also the clustering coefficient. Additionally, by observing the ratio between the local clustering coefficient and the node degree, it was highlighted that nodes with a higher degree had a very low clustering coefficient, while nodes with lower degrees tended to have higher clustering coefficient values.  </a:t>
            </a:r>
            <a:endParaRPr sz="1500">
              <a:solidFill>
                <a:schemeClr val="lt1"/>
              </a:solidFill>
            </a:endParaRPr>
          </a:p>
          <a:p>
            <a:pPr indent="0" lvl="0" marL="457200" rtl="0" algn="l">
              <a:spcBef>
                <a:spcPts val="0"/>
              </a:spcBef>
              <a:spcAft>
                <a:spcPts val="0"/>
              </a:spcAft>
              <a:buNone/>
            </a:pPr>
            <a:r>
              <a:t/>
            </a:r>
            <a:endParaRPr sz="1500">
              <a:solidFill>
                <a:schemeClr val="lt1"/>
              </a:solidFill>
            </a:endParaRPr>
          </a:p>
          <a:p>
            <a:pPr indent="0" lvl="0" marL="457200" rtl="0" algn="l">
              <a:spcBef>
                <a:spcPts val="0"/>
              </a:spcBef>
              <a:spcAft>
                <a:spcPts val="0"/>
              </a:spcAft>
              <a:buNone/>
            </a:pPr>
            <a:r>
              <a:t/>
            </a:r>
            <a:endParaRPr sz="1500">
              <a:solidFill>
                <a:schemeClr val="lt1"/>
              </a:solidFill>
            </a:endParaRPr>
          </a:p>
        </p:txBody>
      </p:sp>
      <p:pic>
        <p:nvPicPr>
          <p:cNvPr id="624" name="Google Shape;624;p38"/>
          <p:cNvPicPr preferRelativeResize="0"/>
          <p:nvPr/>
        </p:nvPicPr>
        <p:blipFill>
          <a:blip r:embed="rId3">
            <a:alphaModFix/>
          </a:blip>
          <a:stretch>
            <a:fillRect/>
          </a:stretch>
        </p:blipFill>
        <p:spPr>
          <a:xfrm>
            <a:off x="598625" y="3587225"/>
            <a:ext cx="8090101" cy="975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28" name="Shape 628"/>
        <p:cNvGrpSpPr/>
        <p:nvPr/>
      </p:nvGrpSpPr>
      <p:grpSpPr>
        <a:xfrm>
          <a:off x="0" y="0"/>
          <a:ext cx="0" cy="0"/>
          <a:chOff x="0" y="0"/>
          <a:chExt cx="0" cy="0"/>
        </a:xfrm>
      </p:grpSpPr>
      <p:sp>
        <p:nvSpPr>
          <p:cNvPr id="629" name="Google Shape;629;p39"/>
          <p:cNvSpPr txBox="1"/>
          <p:nvPr>
            <p:ph type="ctrTitle"/>
          </p:nvPr>
        </p:nvSpPr>
        <p:spPr>
          <a:xfrm>
            <a:off x="824000" y="316775"/>
            <a:ext cx="8178600" cy="8796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i="1" lang="en-GB" u="sng"/>
              <a:t>Clustering Coefficient- Density Analysis</a:t>
            </a:r>
            <a:endParaRPr i="1" u="sng"/>
          </a:p>
        </p:txBody>
      </p:sp>
      <p:sp>
        <p:nvSpPr>
          <p:cNvPr id="630" name="Google Shape;630;p39"/>
          <p:cNvSpPr txBox="1"/>
          <p:nvPr/>
        </p:nvSpPr>
        <p:spPr>
          <a:xfrm>
            <a:off x="0" y="1094100"/>
            <a:ext cx="8880600" cy="877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500">
              <a:solidFill>
                <a:schemeClr val="lt1"/>
              </a:solidFill>
            </a:endParaRPr>
          </a:p>
          <a:p>
            <a:pPr indent="0" lvl="0" marL="457200" rtl="0" algn="l">
              <a:spcBef>
                <a:spcPts val="0"/>
              </a:spcBef>
              <a:spcAft>
                <a:spcPts val="0"/>
              </a:spcAft>
              <a:buNone/>
            </a:pPr>
            <a:r>
              <a:t/>
            </a:r>
            <a:endParaRPr sz="1500">
              <a:solidFill>
                <a:schemeClr val="lt1"/>
              </a:solidFill>
            </a:endParaRPr>
          </a:p>
          <a:p>
            <a:pPr indent="0" lvl="0" marL="457200" rtl="0" algn="l">
              <a:spcBef>
                <a:spcPts val="0"/>
              </a:spcBef>
              <a:spcAft>
                <a:spcPts val="0"/>
              </a:spcAft>
              <a:buNone/>
            </a:pPr>
            <a:r>
              <a:t/>
            </a:r>
            <a:endParaRPr sz="1500">
              <a:solidFill>
                <a:schemeClr val="lt1"/>
              </a:solidFill>
            </a:endParaRPr>
          </a:p>
        </p:txBody>
      </p:sp>
      <p:pic>
        <p:nvPicPr>
          <p:cNvPr id="631" name="Google Shape;631;p39"/>
          <p:cNvPicPr preferRelativeResize="0"/>
          <p:nvPr/>
        </p:nvPicPr>
        <p:blipFill>
          <a:blip r:embed="rId3">
            <a:alphaModFix/>
          </a:blip>
          <a:stretch>
            <a:fillRect/>
          </a:stretch>
        </p:blipFill>
        <p:spPr>
          <a:xfrm>
            <a:off x="152400" y="1587500"/>
            <a:ext cx="3881026" cy="2940750"/>
          </a:xfrm>
          <a:prstGeom prst="rect">
            <a:avLst/>
          </a:prstGeom>
          <a:noFill/>
          <a:ln>
            <a:noFill/>
          </a:ln>
        </p:spPr>
      </p:pic>
      <p:pic>
        <p:nvPicPr>
          <p:cNvPr id="632" name="Google Shape;632;p39"/>
          <p:cNvPicPr preferRelativeResize="0"/>
          <p:nvPr/>
        </p:nvPicPr>
        <p:blipFill>
          <a:blip r:embed="rId4">
            <a:alphaModFix/>
          </a:blip>
          <a:stretch>
            <a:fillRect/>
          </a:stretch>
        </p:blipFill>
        <p:spPr>
          <a:xfrm>
            <a:off x="4304000" y="1587500"/>
            <a:ext cx="4454476" cy="2940750"/>
          </a:xfrm>
          <a:prstGeom prst="rect">
            <a:avLst/>
          </a:prstGeom>
          <a:noFill/>
          <a:ln>
            <a:noFill/>
          </a:ln>
        </p:spPr>
      </p:pic>
      <p:sp>
        <p:nvSpPr>
          <p:cNvPr id="633" name="Google Shape;633;p39"/>
          <p:cNvSpPr txBox="1"/>
          <p:nvPr/>
        </p:nvSpPr>
        <p:spPr>
          <a:xfrm>
            <a:off x="4470875" y="4528250"/>
            <a:ext cx="8067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solidFill>
                  <a:schemeClr val="dk2"/>
                </a:solidFill>
                <a:highlight>
                  <a:schemeClr val="lt1"/>
                </a:highlight>
                <a:latin typeface="Nunito"/>
                <a:ea typeface="Nunito"/>
                <a:cs typeface="Nunito"/>
                <a:sym typeface="Nunito"/>
              </a:rPr>
              <a:t>ER Model</a:t>
            </a:r>
            <a:endParaRPr b="1" sz="1500">
              <a:solidFill>
                <a:schemeClr val="dk2"/>
              </a:solidFill>
              <a:highlight>
                <a:schemeClr val="lt1"/>
              </a:highlight>
              <a:latin typeface="Nunito"/>
              <a:ea typeface="Nunito"/>
              <a:cs typeface="Nunito"/>
              <a:sym typeface="Nunito"/>
            </a:endParaRPr>
          </a:p>
        </p:txBody>
      </p:sp>
      <p:sp>
        <p:nvSpPr>
          <p:cNvPr id="634" name="Google Shape;634;p39"/>
          <p:cNvSpPr txBox="1"/>
          <p:nvPr/>
        </p:nvSpPr>
        <p:spPr>
          <a:xfrm>
            <a:off x="332600" y="4528250"/>
            <a:ext cx="8067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solidFill>
                  <a:schemeClr val="dk2"/>
                </a:solidFill>
                <a:highlight>
                  <a:schemeClr val="lt1"/>
                </a:highlight>
                <a:latin typeface="Nunito"/>
                <a:ea typeface="Nunito"/>
                <a:cs typeface="Nunito"/>
                <a:sym typeface="Nunito"/>
              </a:rPr>
              <a:t>BA </a:t>
            </a:r>
            <a:r>
              <a:rPr b="1" lang="en-GB" sz="1500">
                <a:solidFill>
                  <a:schemeClr val="dk2"/>
                </a:solidFill>
                <a:highlight>
                  <a:schemeClr val="lt1"/>
                </a:highlight>
                <a:latin typeface="Nunito"/>
                <a:ea typeface="Nunito"/>
                <a:cs typeface="Nunito"/>
                <a:sym typeface="Nunito"/>
              </a:rPr>
              <a:t>Model</a:t>
            </a:r>
            <a:endParaRPr b="1" sz="1500">
              <a:solidFill>
                <a:schemeClr val="dk2"/>
              </a:solidFill>
              <a:highlight>
                <a:schemeClr val="lt1"/>
              </a:highlight>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38" name="Shape 638"/>
        <p:cNvGrpSpPr/>
        <p:nvPr/>
      </p:nvGrpSpPr>
      <p:grpSpPr>
        <a:xfrm>
          <a:off x="0" y="0"/>
          <a:ext cx="0" cy="0"/>
          <a:chOff x="0" y="0"/>
          <a:chExt cx="0" cy="0"/>
        </a:xfrm>
      </p:grpSpPr>
      <p:sp>
        <p:nvSpPr>
          <p:cNvPr id="639" name="Google Shape;639;p40"/>
          <p:cNvSpPr txBox="1"/>
          <p:nvPr>
            <p:ph type="ctrTitle"/>
          </p:nvPr>
        </p:nvSpPr>
        <p:spPr>
          <a:xfrm>
            <a:off x="824000" y="316775"/>
            <a:ext cx="8178600" cy="8796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i="1" lang="en-GB" u="sng"/>
              <a:t>Clustering Coefficient- Density Analysis</a:t>
            </a:r>
            <a:endParaRPr i="1" u="sng"/>
          </a:p>
        </p:txBody>
      </p:sp>
      <p:sp>
        <p:nvSpPr>
          <p:cNvPr id="640" name="Google Shape;640;p40"/>
          <p:cNvSpPr txBox="1"/>
          <p:nvPr/>
        </p:nvSpPr>
        <p:spPr>
          <a:xfrm>
            <a:off x="3173275" y="2285550"/>
            <a:ext cx="8880600" cy="877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lt1"/>
              </a:buClr>
              <a:buSzPts val="1500"/>
              <a:buChar char="●"/>
            </a:pPr>
            <a:r>
              <a:t/>
            </a:r>
            <a:endParaRPr sz="1500">
              <a:solidFill>
                <a:schemeClr val="lt1"/>
              </a:solidFill>
            </a:endParaRPr>
          </a:p>
          <a:p>
            <a:pPr indent="0" lvl="0" marL="457200" rtl="0" algn="l">
              <a:spcBef>
                <a:spcPts val="0"/>
              </a:spcBef>
              <a:spcAft>
                <a:spcPts val="0"/>
              </a:spcAft>
              <a:buNone/>
            </a:pPr>
            <a:r>
              <a:t/>
            </a:r>
            <a:endParaRPr sz="1500">
              <a:solidFill>
                <a:schemeClr val="lt1"/>
              </a:solidFill>
            </a:endParaRPr>
          </a:p>
          <a:p>
            <a:pPr indent="0" lvl="0" marL="457200" rtl="0" algn="l">
              <a:spcBef>
                <a:spcPts val="0"/>
              </a:spcBef>
              <a:spcAft>
                <a:spcPts val="0"/>
              </a:spcAft>
              <a:buNone/>
            </a:pPr>
            <a:r>
              <a:t/>
            </a:r>
            <a:endParaRPr sz="1500">
              <a:solidFill>
                <a:schemeClr val="lt1"/>
              </a:solidFill>
            </a:endParaRPr>
          </a:p>
        </p:txBody>
      </p:sp>
      <p:sp>
        <p:nvSpPr>
          <p:cNvPr id="641" name="Google Shape;641;p40"/>
          <p:cNvSpPr txBox="1"/>
          <p:nvPr/>
        </p:nvSpPr>
        <p:spPr>
          <a:xfrm>
            <a:off x="4696000" y="4528250"/>
            <a:ext cx="8067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solidFill>
                  <a:schemeClr val="dk2"/>
                </a:solidFill>
                <a:highlight>
                  <a:schemeClr val="lt1"/>
                </a:highlight>
                <a:latin typeface="Nunito"/>
                <a:ea typeface="Nunito"/>
                <a:cs typeface="Nunito"/>
                <a:sym typeface="Nunito"/>
              </a:rPr>
              <a:t>RW</a:t>
            </a:r>
            <a:r>
              <a:rPr b="1" lang="en-GB" sz="1500">
                <a:solidFill>
                  <a:schemeClr val="dk2"/>
                </a:solidFill>
                <a:highlight>
                  <a:schemeClr val="lt1"/>
                </a:highlight>
                <a:latin typeface="Nunito"/>
                <a:ea typeface="Nunito"/>
                <a:cs typeface="Nunito"/>
                <a:sym typeface="Nunito"/>
              </a:rPr>
              <a:t> Model</a:t>
            </a:r>
            <a:endParaRPr b="1" sz="1500">
              <a:solidFill>
                <a:schemeClr val="dk2"/>
              </a:solidFill>
              <a:highlight>
                <a:schemeClr val="lt1"/>
              </a:highlight>
              <a:latin typeface="Nunito"/>
              <a:ea typeface="Nunito"/>
              <a:cs typeface="Nunito"/>
              <a:sym typeface="Nunito"/>
            </a:endParaRPr>
          </a:p>
        </p:txBody>
      </p:sp>
      <p:pic>
        <p:nvPicPr>
          <p:cNvPr id="642" name="Google Shape;642;p40"/>
          <p:cNvPicPr preferRelativeResize="0"/>
          <p:nvPr/>
        </p:nvPicPr>
        <p:blipFill>
          <a:blip r:embed="rId3">
            <a:alphaModFix/>
          </a:blip>
          <a:stretch>
            <a:fillRect/>
          </a:stretch>
        </p:blipFill>
        <p:spPr>
          <a:xfrm>
            <a:off x="189850" y="1552875"/>
            <a:ext cx="4114151" cy="2872750"/>
          </a:xfrm>
          <a:prstGeom prst="rect">
            <a:avLst/>
          </a:prstGeom>
          <a:noFill/>
          <a:ln>
            <a:noFill/>
          </a:ln>
        </p:spPr>
      </p:pic>
      <p:pic>
        <p:nvPicPr>
          <p:cNvPr id="643" name="Google Shape;643;p40"/>
          <p:cNvPicPr preferRelativeResize="0"/>
          <p:nvPr/>
        </p:nvPicPr>
        <p:blipFill>
          <a:blip r:embed="rId4">
            <a:alphaModFix/>
          </a:blip>
          <a:stretch>
            <a:fillRect/>
          </a:stretch>
        </p:blipFill>
        <p:spPr>
          <a:xfrm>
            <a:off x="4459000" y="1552877"/>
            <a:ext cx="4543601" cy="2872750"/>
          </a:xfrm>
          <a:prstGeom prst="rect">
            <a:avLst/>
          </a:prstGeom>
          <a:noFill/>
          <a:ln>
            <a:noFill/>
          </a:ln>
        </p:spPr>
      </p:pic>
      <p:sp>
        <p:nvSpPr>
          <p:cNvPr id="644" name="Google Shape;644;p40"/>
          <p:cNvSpPr txBox="1"/>
          <p:nvPr/>
        </p:nvSpPr>
        <p:spPr>
          <a:xfrm>
            <a:off x="284800" y="4528250"/>
            <a:ext cx="8067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solidFill>
                  <a:schemeClr val="dk2"/>
                </a:solidFill>
                <a:highlight>
                  <a:schemeClr val="lt1"/>
                </a:highlight>
                <a:latin typeface="Nunito"/>
                <a:ea typeface="Nunito"/>
                <a:cs typeface="Nunito"/>
                <a:sym typeface="Nunito"/>
              </a:rPr>
              <a:t>WS Model</a:t>
            </a:r>
            <a:endParaRPr b="1" sz="1500">
              <a:solidFill>
                <a:schemeClr val="dk2"/>
              </a:solidFill>
              <a:highlight>
                <a:schemeClr val="lt1"/>
              </a:highlight>
              <a:latin typeface="Nunito"/>
              <a:ea typeface="Nunito"/>
              <a:cs typeface="Nunito"/>
              <a:sym typeface="Nuni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48" name="Shape 648"/>
        <p:cNvGrpSpPr/>
        <p:nvPr/>
      </p:nvGrpSpPr>
      <p:grpSpPr>
        <a:xfrm>
          <a:off x="0" y="0"/>
          <a:ext cx="0" cy="0"/>
          <a:chOff x="0" y="0"/>
          <a:chExt cx="0" cy="0"/>
        </a:xfrm>
      </p:grpSpPr>
      <p:sp>
        <p:nvSpPr>
          <p:cNvPr id="649" name="Google Shape;649;p41"/>
          <p:cNvSpPr txBox="1"/>
          <p:nvPr>
            <p:ph type="ctrTitle"/>
          </p:nvPr>
        </p:nvSpPr>
        <p:spPr>
          <a:xfrm>
            <a:off x="824000" y="316775"/>
            <a:ext cx="8178600" cy="879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i="1" lang="en-GB" u="sng"/>
              <a:t>Density Analysis</a:t>
            </a:r>
            <a:endParaRPr i="1" u="sng"/>
          </a:p>
        </p:txBody>
      </p:sp>
      <p:sp>
        <p:nvSpPr>
          <p:cNvPr id="650" name="Google Shape;650;p41"/>
          <p:cNvSpPr txBox="1"/>
          <p:nvPr/>
        </p:nvSpPr>
        <p:spPr>
          <a:xfrm>
            <a:off x="-86600" y="770850"/>
            <a:ext cx="8880600" cy="18009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500">
              <a:solidFill>
                <a:schemeClr val="lt1"/>
              </a:solidFill>
            </a:endParaRPr>
          </a:p>
          <a:p>
            <a:pPr indent="-323850" lvl="0" marL="457200" rtl="0" algn="l">
              <a:spcBef>
                <a:spcPts val="0"/>
              </a:spcBef>
              <a:spcAft>
                <a:spcPts val="0"/>
              </a:spcAft>
              <a:buClr>
                <a:schemeClr val="lt1"/>
              </a:buClr>
              <a:buSzPts val="1500"/>
              <a:buChar char="●"/>
            </a:pPr>
            <a:r>
              <a:rPr lang="en-GB" sz="1500">
                <a:solidFill>
                  <a:schemeClr val="lt1"/>
                </a:solidFill>
              </a:rPr>
              <a:t>The density of synthetic networks turned out to be very similar  to the density of the StackOverflow network. The very low-density value (close to 0.00103) for all networks is justified by the presence of a much lower number of edges than the maximum possible number (N(N-1)/2), which is close to 94 million.</a:t>
            </a:r>
            <a:endParaRPr sz="1500">
              <a:solidFill>
                <a:schemeClr val="lt1"/>
              </a:solidFill>
            </a:endParaRPr>
          </a:p>
          <a:p>
            <a:pPr indent="0" lvl="0" marL="457200" rtl="0" algn="l">
              <a:spcBef>
                <a:spcPts val="0"/>
              </a:spcBef>
              <a:spcAft>
                <a:spcPts val="0"/>
              </a:spcAft>
              <a:buNone/>
            </a:pPr>
            <a:r>
              <a:t/>
            </a:r>
            <a:endParaRPr sz="1500">
              <a:solidFill>
                <a:schemeClr val="lt1"/>
              </a:solidFill>
            </a:endParaRPr>
          </a:p>
          <a:p>
            <a:pPr indent="0" lvl="0" marL="457200" rtl="0" algn="l">
              <a:spcBef>
                <a:spcPts val="0"/>
              </a:spcBef>
              <a:spcAft>
                <a:spcPts val="0"/>
              </a:spcAft>
              <a:buNone/>
            </a:pPr>
            <a:r>
              <a:t/>
            </a:r>
            <a:endParaRPr sz="1500">
              <a:solidFill>
                <a:schemeClr val="lt1"/>
              </a:solidFill>
            </a:endParaRPr>
          </a:p>
        </p:txBody>
      </p:sp>
      <p:pic>
        <p:nvPicPr>
          <p:cNvPr id="651" name="Google Shape;651;p41"/>
          <p:cNvPicPr preferRelativeResize="0"/>
          <p:nvPr/>
        </p:nvPicPr>
        <p:blipFill>
          <a:blip r:embed="rId3">
            <a:alphaModFix/>
          </a:blip>
          <a:stretch>
            <a:fillRect/>
          </a:stretch>
        </p:blipFill>
        <p:spPr>
          <a:xfrm>
            <a:off x="437650" y="2131950"/>
            <a:ext cx="6329100" cy="879600"/>
          </a:xfrm>
          <a:prstGeom prst="rect">
            <a:avLst/>
          </a:prstGeom>
          <a:noFill/>
          <a:ln>
            <a:noFill/>
          </a:ln>
        </p:spPr>
      </p:pic>
      <p:pic>
        <p:nvPicPr>
          <p:cNvPr id="652" name="Google Shape;652;p41"/>
          <p:cNvPicPr preferRelativeResize="0"/>
          <p:nvPr/>
        </p:nvPicPr>
        <p:blipFill>
          <a:blip r:embed="rId4">
            <a:alphaModFix/>
          </a:blip>
          <a:stretch>
            <a:fillRect/>
          </a:stretch>
        </p:blipFill>
        <p:spPr>
          <a:xfrm>
            <a:off x="238975" y="3181250"/>
            <a:ext cx="5897426" cy="1827150"/>
          </a:xfrm>
          <a:prstGeom prst="rect">
            <a:avLst/>
          </a:prstGeom>
          <a:noFill/>
          <a:ln>
            <a:noFill/>
          </a:ln>
        </p:spPr>
      </p:pic>
      <p:sp>
        <p:nvSpPr>
          <p:cNvPr id="653" name="Google Shape;653;p41"/>
          <p:cNvSpPr txBox="1"/>
          <p:nvPr/>
        </p:nvSpPr>
        <p:spPr>
          <a:xfrm>
            <a:off x="6205675" y="3094175"/>
            <a:ext cx="2851800" cy="174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100">
                <a:highlight>
                  <a:srgbClr val="FFFFFF"/>
                </a:highlight>
              </a:rPr>
              <a:t>Relationship between lcc and the node degree, is  highlighted in figure  that nodes with a higher degree had a very low clustering coefficient, while nodes with lower degrees tended to have clustering coefficient values throughout the entire range</a:t>
            </a:r>
            <a:endParaRPr b="1" sz="1100">
              <a:highlight>
                <a:srgbClr val="FFFFFF"/>
              </a:highlight>
            </a:endParaRPr>
          </a:p>
          <a:p>
            <a:pPr indent="0" lvl="0" marL="0" rtl="0" algn="l">
              <a:spcBef>
                <a:spcPts val="0"/>
              </a:spcBef>
              <a:spcAft>
                <a:spcPts val="0"/>
              </a:spcAft>
              <a:buNone/>
            </a:pPr>
            <a:r>
              <a:t/>
            </a:r>
            <a:endParaRPr sz="1300">
              <a:solidFill>
                <a:schemeClr val="dk2"/>
              </a:solidFill>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57" name="Shape 657"/>
        <p:cNvGrpSpPr/>
        <p:nvPr/>
      </p:nvGrpSpPr>
      <p:grpSpPr>
        <a:xfrm>
          <a:off x="0" y="0"/>
          <a:ext cx="0" cy="0"/>
          <a:chOff x="0" y="0"/>
          <a:chExt cx="0" cy="0"/>
        </a:xfrm>
      </p:grpSpPr>
      <p:sp>
        <p:nvSpPr>
          <p:cNvPr id="658" name="Google Shape;658;p42"/>
          <p:cNvSpPr txBox="1"/>
          <p:nvPr>
            <p:ph type="ctrTitle"/>
          </p:nvPr>
        </p:nvSpPr>
        <p:spPr>
          <a:xfrm>
            <a:off x="824000" y="316775"/>
            <a:ext cx="8178600" cy="879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i="1" lang="en-GB" u="sng"/>
              <a:t>Centrality analysis</a:t>
            </a:r>
            <a:endParaRPr i="1" u="sng"/>
          </a:p>
        </p:txBody>
      </p:sp>
      <p:sp>
        <p:nvSpPr>
          <p:cNvPr id="659" name="Google Shape;659;p42"/>
          <p:cNvSpPr txBox="1"/>
          <p:nvPr/>
        </p:nvSpPr>
        <p:spPr>
          <a:xfrm>
            <a:off x="0" y="1094100"/>
            <a:ext cx="8880600" cy="4340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500">
              <a:solidFill>
                <a:schemeClr val="lt1"/>
              </a:solidFill>
            </a:endParaRPr>
          </a:p>
          <a:p>
            <a:pPr indent="-323850" lvl="0" marL="457200" rtl="0" algn="l">
              <a:spcBef>
                <a:spcPts val="0"/>
              </a:spcBef>
              <a:spcAft>
                <a:spcPts val="0"/>
              </a:spcAft>
              <a:buClr>
                <a:schemeClr val="lt1"/>
              </a:buClr>
              <a:buSzPts val="1500"/>
              <a:buChar char="●"/>
            </a:pPr>
            <a:r>
              <a:rPr lang="en-GB" sz="1500">
                <a:solidFill>
                  <a:schemeClr val="lt1"/>
                </a:solidFill>
              </a:rPr>
              <a:t>The network was analyzed using methods based on different centrality definitions:</a:t>
            </a:r>
            <a:r>
              <a:rPr b="1" lang="en-GB" sz="1500">
                <a:solidFill>
                  <a:schemeClr val="lt1"/>
                </a:solidFill>
              </a:rPr>
              <a:t>degree-based,</a:t>
            </a:r>
            <a:r>
              <a:rPr lang="en-GB" sz="1500">
                <a:solidFill>
                  <a:schemeClr val="lt1"/>
                </a:solidFill>
              </a:rPr>
              <a:t> </a:t>
            </a:r>
            <a:r>
              <a:rPr b="1" lang="en-GB" sz="1500">
                <a:solidFill>
                  <a:schemeClr val="lt1"/>
                </a:solidFill>
              </a:rPr>
              <a:t>connectivity-based </a:t>
            </a:r>
            <a:r>
              <a:rPr lang="en-GB" sz="1500">
                <a:solidFill>
                  <a:schemeClr val="lt1"/>
                </a:solidFill>
              </a:rPr>
              <a:t>(Eigenvector, PageRank), and </a:t>
            </a:r>
            <a:r>
              <a:rPr b="1" lang="en-GB" sz="1500">
                <a:solidFill>
                  <a:schemeClr val="lt1"/>
                </a:solidFill>
              </a:rPr>
              <a:t>geometric-based</a:t>
            </a:r>
            <a:r>
              <a:rPr lang="en-GB" sz="1500">
                <a:solidFill>
                  <a:schemeClr val="lt1"/>
                </a:solidFill>
              </a:rPr>
              <a:t> (closeness, harmonic, betweenness) for the top 15 nodes.</a:t>
            </a:r>
            <a:endParaRPr sz="1500">
              <a:solidFill>
                <a:schemeClr val="lt1"/>
              </a:solidFill>
            </a:endParaRPr>
          </a:p>
          <a:p>
            <a:pPr indent="-323850" lvl="0" marL="457200" rtl="0" algn="l">
              <a:spcBef>
                <a:spcPts val="0"/>
              </a:spcBef>
              <a:spcAft>
                <a:spcPts val="0"/>
              </a:spcAft>
              <a:buClr>
                <a:schemeClr val="lt1"/>
              </a:buClr>
              <a:buSzPts val="1500"/>
              <a:buChar char="●"/>
            </a:pPr>
            <a:r>
              <a:rPr b="1" lang="en-GB" sz="1500">
                <a:solidFill>
                  <a:schemeClr val="lt1"/>
                </a:solidFill>
              </a:rPr>
              <a:t>Closeness and Harmonic</a:t>
            </a:r>
            <a:r>
              <a:rPr lang="en-GB" sz="1500">
                <a:solidFill>
                  <a:schemeClr val="lt1"/>
                </a:solidFill>
              </a:rPr>
              <a:t> methods, tags such as v</a:t>
            </a:r>
            <a:r>
              <a:rPr b="1" lang="en-GB" sz="1500">
                <a:solidFill>
                  <a:schemeClr val="lt1"/>
                </a:solidFill>
              </a:rPr>
              <a:t>isual-studio-code, amazon-web-services,</a:t>
            </a:r>
            <a:r>
              <a:rPr lang="en-GB" sz="1500">
                <a:solidFill>
                  <a:schemeClr val="lt1"/>
                </a:solidFill>
              </a:rPr>
              <a:t> and macos emerged as central, which were not present in the top 15 of the other methods. These two methods reported centrality values that were almost constant, indicating how these centrality definitions are less interesting for the analyzed network.</a:t>
            </a:r>
            <a:endParaRPr sz="1500">
              <a:solidFill>
                <a:schemeClr val="lt1"/>
              </a:solidFill>
            </a:endParaRPr>
          </a:p>
          <a:p>
            <a:pPr indent="-323850" lvl="0" marL="457200" rtl="0" algn="l">
              <a:spcBef>
                <a:spcPts val="0"/>
              </a:spcBef>
              <a:spcAft>
                <a:spcPts val="0"/>
              </a:spcAft>
              <a:buClr>
                <a:schemeClr val="lt1"/>
              </a:buClr>
              <a:buSzPts val="1500"/>
              <a:buChar char="●"/>
            </a:pPr>
            <a:r>
              <a:rPr lang="en-GB" sz="1500">
                <a:solidFill>
                  <a:schemeClr val="lt1"/>
                </a:solidFill>
              </a:rPr>
              <a:t>In most all methods identified </a:t>
            </a:r>
            <a:r>
              <a:rPr b="1" lang="en-GB" sz="1500">
                <a:solidFill>
                  <a:schemeClr val="lt1"/>
                </a:solidFill>
              </a:rPr>
              <a:t>python, javascript, and java</a:t>
            </a:r>
            <a:r>
              <a:rPr lang="en-GB" sz="1500">
                <a:solidFill>
                  <a:schemeClr val="lt1"/>
                </a:solidFill>
              </a:rPr>
              <a:t> as the </a:t>
            </a:r>
            <a:r>
              <a:rPr b="1" lang="en-GB" sz="1500">
                <a:solidFill>
                  <a:schemeClr val="lt1"/>
                </a:solidFill>
              </a:rPr>
              <a:t>most central nodes.</a:t>
            </a:r>
            <a:endParaRPr b="1" sz="1500">
              <a:solidFill>
                <a:schemeClr val="lt1"/>
              </a:solidFill>
            </a:endParaRPr>
          </a:p>
          <a:p>
            <a:pPr indent="-323850" lvl="0" marL="457200" rtl="0" algn="l">
              <a:spcBef>
                <a:spcPts val="0"/>
              </a:spcBef>
              <a:spcAft>
                <a:spcPts val="0"/>
              </a:spcAft>
              <a:buClr>
                <a:schemeClr val="lt1"/>
              </a:buClr>
              <a:buSzPts val="1500"/>
              <a:buChar char="●"/>
            </a:pPr>
            <a:r>
              <a:rPr lang="en-GB" sz="1500">
                <a:solidFill>
                  <a:schemeClr val="lt1"/>
                </a:solidFill>
              </a:rPr>
              <a:t>A substantial difference was found with the </a:t>
            </a:r>
            <a:r>
              <a:rPr b="1" lang="en-GB" sz="1500">
                <a:solidFill>
                  <a:schemeClr val="lt1"/>
                </a:solidFill>
              </a:rPr>
              <a:t>Eigenvector method</a:t>
            </a:r>
            <a:r>
              <a:rPr lang="en-GB" sz="1500">
                <a:solidFill>
                  <a:schemeClr val="lt1"/>
                </a:solidFill>
              </a:rPr>
              <a:t>, which identified </a:t>
            </a:r>
            <a:r>
              <a:rPr b="1" lang="en-GB" sz="1500">
                <a:solidFill>
                  <a:schemeClr val="lt1"/>
                </a:solidFill>
              </a:rPr>
              <a:t>javascript </a:t>
            </a:r>
            <a:r>
              <a:rPr lang="en-GB" sz="1500">
                <a:solidFill>
                  <a:schemeClr val="lt1"/>
                </a:solidFill>
              </a:rPr>
              <a:t>as the</a:t>
            </a:r>
            <a:r>
              <a:rPr b="1" lang="en-GB" sz="1500">
                <a:solidFill>
                  <a:schemeClr val="lt1"/>
                </a:solidFill>
              </a:rPr>
              <a:t> most central </a:t>
            </a:r>
            <a:r>
              <a:rPr lang="en-GB" sz="1500">
                <a:solidFill>
                  <a:schemeClr val="lt1"/>
                </a:solidFill>
              </a:rPr>
              <a:t>node and subsequently three tags semantically related to the language: r</a:t>
            </a:r>
            <a:r>
              <a:rPr b="1" lang="en-GB" sz="1500">
                <a:solidFill>
                  <a:schemeClr val="lt1"/>
                </a:solidFill>
              </a:rPr>
              <a:t>eactjs, typescript, and node.js.</a:t>
            </a:r>
            <a:r>
              <a:rPr lang="en-GB" sz="1500">
                <a:solidFill>
                  <a:schemeClr val="lt1"/>
                </a:solidFill>
              </a:rPr>
              <a:t> </a:t>
            </a:r>
            <a:endParaRPr sz="1500">
              <a:solidFill>
                <a:schemeClr val="lt1"/>
              </a:solidFill>
            </a:endParaRPr>
          </a:p>
          <a:p>
            <a:pPr indent="-323850" lvl="0" marL="457200" rtl="0" algn="l">
              <a:spcBef>
                <a:spcPts val="0"/>
              </a:spcBef>
              <a:spcAft>
                <a:spcPts val="0"/>
              </a:spcAft>
              <a:buClr>
                <a:schemeClr val="lt1"/>
              </a:buClr>
              <a:buSzPts val="1500"/>
              <a:buChar char="●"/>
            </a:pPr>
            <a:r>
              <a:rPr lang="en-GB" sz="1500">
                <a:solidFill>
                  <a:schemeClr val="lt1"/>
                </a:solidFill>
              </a:rPr>
              <a:t>The Eigenvector Centrality measures the reputation of a node and the recognition it receives from other nodes. In this context, nodes like reactjs, typescript, and node.js provide greater recognition to javascript (compared to python) because they are languages/frameworks based on the javascript language.</a:t>
            </a:r>
            <a:endParaRPr sz="1500">
              <a:solidFill>
                <a:schemeClr val="lt1"/>
              </a:solidFill>
            </a:endParaRPr>
          </a:p>
          <a:p>
            <a:pPr indent="0" lvl="0" marL="457200" rtl="0" algn="l">
              <a:spcBef>
                <a:spcPts val="0"/>
              </a:spcBef>
              <a:spcAft>
                <a:spcPts val="0"/>
              </a:spcAft>
              <a:buNone/>
            </a:pPr>
            <a:r>
              <a:t/>
            </a:r>
            <a:endParaRPr sz="1500">
              <a:solidFill>
                <a:schemeClr val="lt1"/>
              </a:solidFill>
            </a:endParaRPr>
          </a:p>
          <a:p>
            <a:pPr indent="0" lvl="0" marL="457200" rtl="0" algn="l">
              <a:spcBef>
                <a:spcPts val="0"/>
              </a:spcBef>
              <a:spcAft>
                <a:spcPts val="0"/>
              </a:spcAft>
              <a:buNone/>
            </a:pPr>
            <a:r>
              <a:t/>
            </a:r>
            <a:endParaRPr sz="15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16" name="Shape 516"/>
        <p:cNvGrpSpPr/>
        <p:nvPr/>
      </p:nvGrpSpPr>
      <p:grpSpPr>
        <a:xfrm>
          <a:off x="0" y="0"/>
          <a:ext cx="0" cy="0"/>
          <a:chOff x="0" y="0"/>
          <a:chExt cx="0" cy="0"/>
        </a:xfrm>
      </p:grpSpPr>
      <p:sp>
        <p:nvSpPr>
          <p:cNvPr id="517" name="Google Shape;517;p25"/>
          <p:cNvSpPr txBox="1"/>
          <p:nvPr>
            <p:ph type="ctrTitle"/>
          </p:nvPr>
        </p:nvSpPr>
        <p:spPr>
          <a:xfrm>
            <a:off x="824000" y="234800"/>
            <a:ext cx="5531400" cy="984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i="1" lang="en-GB" u="sng"/>
              <a:t>About Stack Overflow:</a:t>
            </a:r>
            <a:endParaRPr i="1" u="sng"/>
          </a:p>
        </p:txBody>
      </p:sp>
      <p:sp>
        <p:nvSpPr>
          <p:cNvPr id="518" name="Google Shape;518;p25"/>
          <p:cNvSpPr txBox="1"/>
          <p:nvPr>
            <p:ph idx="1" type="subTitle"/>
          </p:nvPr>
        </p:nvSpPr>
        <p:spPr>
          <a:xfrm>
            <a:off x="701050" y="1068000"/>
            <a:ext cx="7430100" cy="4340700"/>
          </a:xfrm>
          <a:prstGeom prst="rect">
            <a:avLst/>
          </a:prstGeom>
        </p:spPr>
        <p:txBody>
          <a:bodyPr anchorCtr="0" anchor="t" bIns="91425" lIns="91425" spcFirstLastPara="1" rIns="91425" wrap="square" tIns="91425">
            <a:spAutoFit/>
          </a:bodyPr>
          <a:lstStyle/>
          <a:p>
            <a:pPr indent="-323850" lvl="0" marL="457200" rtl="0" algn="l">
              <a:spcBef>
                <a:spcPts val="0"/>
              </a:spcBef>
              <a:spcAft>
                <a:spcPts val="0"/>
              </a:spcAft>
              <a:buClr>
                <a:srgbClr val="F7F7F8"/>
              </a:buClr>
              <a:buSzPts val="1500"/>
              <a:buFont typeface="Times New Roman"/>
              <a:buChar char="●"/>
            </a:pPr>
            <a:r>
              <a:rPr b="1" lang="en-GB" sz="1500">
                <a:solidFill>
                  <a:srgbClr val="F7F7F8"/>
                </a:solidFill>
                <a:latin typeface="Times New Roman"/>
                <a:ea typeface="Times New Roman"/>
                <a:cs typeface="Times New Roman"/>
                <a:sym typeface="Times New Roman"/>
              </a:rPr>
              <a:t>Largest Community: Question Answering  communities</a:t>
            </a:r>
            <a:endParaRPr b="1" sz="1500">
              <a:solidFill>
                <a:srgbClr val="F7F7F8"/>
              </a:solidFill>
              <a:latin typeface="Times New Roman"/>
              <a:ea typeface="Times New Roman"/>
              <a:cs typeface="Times New Roman"/>
              <a:sym typeface="Times New Roman"/>
            </a:endParaRPr>
          </a:p>
          <a:p>
            <a:pPr indent="-323850" lvl="0" marL="457200" rtl="0" algn="l">
              <a:spcBef>
                <a:spcPts val="0"/>
              </a:spcBef>
              <a:spcAft>
                <a:spcPts val="0"/>
              </a:spcAft>
              <a:buClr>
                <a:srgbClr val="F7F7F8"/>
              </a:buClr>
              <a:buSzPts val="1500"/>
              <a:buFont typeface="Times New Roman"/>
              <a:buChar char="●"/>
            </a:pPr>
            <a:r>
              <a:rPr b="1" lang="en-GB" sz="1500">
                <a:solidFill>
                  <a:srgbClr val="F7F7F8"/>
                </a:solidFill>
                <a:latin typeface="Times New Roman"/>
                <a:ea typeface="Times New Roman"/>
                <a:cs typeface="Times New Roman"/>
                <a:sym typeface="Times New Roman"/>
              </a:rPr>
              <a:t>relies on metadata called tags, which aid in indexing, categorizing, and searching for content and are explicitly requested by users when posting a question. </a:t>
            </a:r>
            <a:endParaRPr b="1" sz="1500">
              <a:solidFill>
                <a:srgbClr val="F7F7F8"/>
              </a:solidFill>
              <a:latin typeface="Times New Roman"/>
              <a:ea typeface="Times New Roman"/>
              <a:cs typeface="Times New Roman"/>
              <a:sym typeface="Times New Roman"/>
            </a:endParaRPr>
          </a:p>
          <a:p>
            <a:pPr indent="-323850" lvl="0" marL="457200" rtl="0" algn="l">
              <a:spcBef>
                <a:spcPts val="0"/>
              </a:spcBef>
              <a:spcAft>
                <a:spcPts val="0"/>
              </a:spcAft>
              <a:buClr>
                <a:srgbClr val="F7F7F8"/>
              </a:buClr>
              <a:buSzPts val="1500"/>
              <a:buFont typeface="Times New Roman"/>
              <a:buChar char="●"/>
            </a:pPr>
            <a:r>
              <a:rPr b="1" lang="en-GB" sz="1500">
                <a:solidFill>
                  <a:srgbClr val="F7F7F8"/>
                </a:solidFill>
                <a:latin typeface="Times New Roman"/>
                <a:ea typeface="Times New Roman"/>
                <a:cs typeface="Times New Roman"/>
                <a:sym typeface="Times New Roman"/>
              </a:rPr>
              <a:t>Labeling questions with tags is mandatory</a:t>
            </a:r>
            <a:endParaRPr b="1" sz="1500">
              <a:solidFill>
                <a:srgbClr val="F7F7F8"/>
              </a:solidFill>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b="1" lang="en-GB" sz="1500">
                <a:latin typeface="Times New Roman"/>
                <a:ea typeface="Times New Roman"/>
                <a:cs typeface="Times New Roman"/>
                <a:sym typeface="Times New Roman"/>
              </a:rPr>
              <a:t>Analyzing the tags to gain insights into the user community</a:t>
            </a:r>
            <a:endParaRPr b="1"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b="1" lang="en-GB" sz="1500">
                <a:solidFill>
                  <a:srgbClr val="F7F7F8"/>
                </a:solidFill>
                <a:latin typeface="Times New Roman"/>
                <a:ea typeface="Times New Roman"/>
                <a:cs typeface="Times New Roman"/>
                <a:sym typeface="Times New Roman"/>
              </a:rPr>
              <a:t>reflects shared interests among community members.  </a:t>
            </a:r>
            <a:endParaRPr b="1"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b="1" lang="en-GB" sz="1500">
                <a:latin typeface="Times New Roman"/>
                <a:ea typeface="Times New Roman"/>
                <a:cs typeface="Times New Roman"/>
                <a:sym typeface="Times New Roman"/>
              </a:rPr>
              <a:t>represent tags and their occurrences as a graph. The graph's nodes represent tags, and common edge represents if there is at least one question where they appear together. </a:t>
            </a:r>
            <a:endParaRPr b="1"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b="1" lang="en-GB" sz="1500">
                <a:latin typeface="Times New Roman"/>
                <a:ea typeface="Times New Roman"/>
                <a:cs typeface="Times New Roman"/>
                <a:sym typeface="Times New Roman"/>
              </a:rPr>
              <a:t>The edges are weighted based on the number of times the two tags connected by the edge appear in the same question. </a:t>
            </a:r>
            <a:endParaRPr b="1"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b="1" lang="en-GB" sz="1500">
                <a:latin typeface="Times New Roman"/>
                <a:ea typeface="Times New Roman"/>
                <a:cs typeface="Times New Roman"/>
                <a:sym typeface="Times New Roman"/>
              </a:rPr>
              <a:t>We will compare  this tag-tag network with some standard models:</a:t>
            </a:r>
            <a:endParaRPr b="1" sz="1500">
              <a:latin typeface="Times New Roman"/>
              <a:ea typeface="Times New Roman"/>
              <a:cs typeface="Times New Roman"/>
              <a:sym typeface="Times New Roman"/>
            </a:endParaRPr>
          </a:p>
          <a:p>
            <a:pPr indent="-323850" lvl="1" marL="914400" rtl="0" algn="l">
              <a:spcBef>
                <a:spcPts val="0"/>
              </a:spcBef>
              <a:spcAft>
                <a:spcPts val="0"/>
              </a:spcAft>
              <a:buSzPts val="1500"/>
              <a:buFont typeface="Times New Roman"/>
              <a:buChar char="○"/>
            </a:pPr>
            <a:r>
              <a:rPr b="1" lang="en-GB" sz="1500">
                <a:latin typeface="Times New Roman"/>
                <a:ea typeface="Times New Roman"/>
                <a:cs typeface="Times New Roman"/>
                <a:sym typeface="Times New Roman"/>
              </a:rPr>
              <a:t>Barabási-Albert,  Erdös–Rényi, Watts–Strogatz, and Configuration Model</a:t>
            </a:r>
            <a:endParaRPr b="1" sz="1500">
              <a:solidFill>
                <a:srgbClr val="F7F7F8"/>
              </a:solidFill>
              <a:latin typeface="Times New Roman"/>
              <a:ea typeface="Times New Roman"/>
              <a:cs typeface="Times New Roman"/>
              <a:sym typeface="Times New Roman"/>
            </a:endParaRPr>
          </a:p>
          <a:p>
            <a:pPr indent="-323850" lvl="0" marL="457200" rtl="0" algn="l">
              <a:spcBef>
                <a:spcPts val="0"/>
              </a:spcBef>
              <a:spcAft>
                <a:spcPts val="0"/>
              </a:spcAft>
              <a:buClr>
                <a:srgbClr val="F7F7F8"/>
              </a:buClr>
              <a:buSzPts val="1500"/>
              <a:buFont typeface="Times New Roman"/>
              <a:buChar char="●"/>
            </a:pPr>
            <a:r>
              <a:rPr b="1" lang="en-GB" sz="1500">
                <a:solidFill>
                  <a:srgbClr val="F7F7F8"/>
                </a:solidFill>
                <a:latin typeface="Times New Roman"/>
                <a:ea typeface="Times New Roman"/>
                <a:cs typeface="Times New Roman"/>
                <a:sym typeface="Times New Roman"/>
              </a:rPr>
              <a:t>identify the areas where users ask the most questions, leveraging the learning aspect of the service</a:t>
            </a:r>
            <a:endParaRPr b="1" sz="1500">
              <a:solidFill>
                <a:srgbClr val="F7F7F8"/>
              </a:solidFill>
              <a:latin typeface="Times New Roman"/>
              <a:ea typeface="Times New Roman"/>
              <a:cs typeface="Times New Roman"/>
              <a:sym typeface="Times New Roman"/>
            </a:endParaRPr>
          </a:p>
          <a:p>
            <a:pPr indent="0" lvl="0" marL="0" rtl="0" algn="l">
              <a:spcBef>
                <a:spcPts val="0"/>
              </a:spcBef>
              <a:spcAft>
                <a:spcPts val="0"/>
              </a:spcAft>
              <a:buNone/>
            </a:pPr>
            <a:r>
              <a:t/>
            </a:r>
            <a:endParaRPr b="1" sz="1500">
              <a:latin typeface="Times New Roman"/>
              <a:ea typeface="Times New Roman"/>
              <a:cs typeface="Times New Roman"/>
              <a:sym typeface="Times New Roman"/>
            </a:endParaRPr>
          </a:p>
          <a:p>
            <a:pPr indent="0" lvl="0" marL="0" rtl="0" algn="l">
              <a:spcBef>
                <a:spcPts val="0"/>
              </a:spcBef>
              <a:spcAft>
                <a:spcPts val="0"/>
              </a:spcAft>
              <a:buNone/>
            </a:pPr>
            <a:r>
              <a:t/>
            </a:r>
            <a:endParaRPr b="1" sz="1500">
              <a:latin typeface="Times New Roman"/>
              <a:ea typeface="Times New Roman"/>
              <a:cs typeface="Times New Roman"/>
              <a:sym typeface="Times New Roman"/>
            </a:endParaRPr>
          </a:p>
          <a:p>
            <a:pPr indent="0" lvl="0" marL="0" rtl="0" algn="l">
              <a:spcBef>
                <a:spcPts val="0"/>
              </a:spcBef>
              <a:spcAft>
                <a:spcPts val="0"/>
              </a:spcAft>
              <a:buNone/>
            </a:pPr>
            <a:r>
              <a:t/>
            </a:r>
            <a:endParaRPr b="1" sz="15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63" name="Shape 663"/>
        <p:cNvGrpSpPr/>
        <p:nvPr/>
      </p:nvGrpSpPr>
      <p:grpSpPr>
        <a:xfrm>
          <a:off x="0" y="0"/>
          <a:ext cx="0" cy="0"/>
          <a:chOff x="0" y="0"/>
          <a:chExt cx="0" cy="0"/>
        </a:xfrm>
      </p:grpSpPr>
      <p:sp>
        <p:nvSpPr>
          <p:cNvPr id="664" name="Google Shape;664;p43"/>
          <p:cNvSpPr txBox="1"/>
          <p:nvPr>
            <p:ph type="ctrTitle"/>
          </p:nvPr>
        </p:nvSpPr>
        <p:spPr>
          <a:xfrm>
            <a:off x="824000" y="316775"/>
            <a:ext cx="8178600" cy="879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i="1" lang="en-GB" u="sng"/>
              <a:t>Centrality analysis</a:t>
            </a:r>
            <a:endParaRPr i="1" u="sng"/>
          </a:p>
        </p:txBody>
      </p:sp>
      <p:sp>
        <p:nvSpPr>
          <p:cNvPr id="665" name="Google Shape;665;p43"/>
          <p:cNvSpPr txBox="1"/>
          <p:nvPr/>
        </p:nvSpPr>
        <p:spPr>
          <a:xfrm>
            <a:off x="0" y="1094100"/>
            <a:ext cx="8880600" cy="1108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500">
              <a:solidFill>
                <a:schemeClr val="lt1"/>
              </a:solidFill>
            </a:endParaRPr>
          </a:p>
          <a:p>
            <a:pPr indent="0" lvl="0" marL="914400" rtl="0" algn="l">
              <a:spcBef>
                <a:spcPts val="0"/>
              </a:spcBef>
              <a:spcAft>
                <a:spcPts val="0"/>
              </a:spcAft>
              <a:buNone/>
            </a:pPr>
            <a:r>
              <a:t/>
            </a:r>
            <a:endParaRPr sz="1500">
              <a:solidFill>
                <a:schemeClr val="lt1"/>
              </a:solidFill>
            </a:endParaRPr>
          </a:p>
          <a:p>
            <a:pPr indent="0" lvl="0" marL="457200" rtl="0" algn="l">
              <a:spcBef>
                <a:spcPts val="0"/>
              </a:spcBef>
              <a:spcAft>
                <a:spcPts val="0"/>
              </a:spcAft>
              <a:buNone/>
            </a:pPr>
            <a:r>
              <a:t/>
            </a:r>
            <a:endParaRPr sz="1500">
              <a:solidFill>
                <a:schemeClr val="lt1"/>
              </a:solidFill>
            </a:endParaRPr>
          </a:p>
          <a:p>
            <a:pPr indent="0" lvl="0" marL="457200" rtl="0" algn="l">
              <a:spcBef>
                <a:spcPts val="0"/>
              </a:spcBef>
              <a:spcAft>
                <a:spcPts val="0"/>
              </a:spcAft>
              <a:buNone/>
            </a:pPr>
            <a:r>
              <a:t/>
            </a:r>
            <a:endParaRPr sz="1500">
              <a:solidFill>
                <a:schemeClr val="lt1"/>
              </a:solidFill>
            </a:endParaRPr>
          </a:p>
        </p:txBody>
      </p:sp>
      <p:pic>
        <p:nvPicPr>
          <p:cNvPr id="666" name="Google Shape;666;p43"/>
          <p:cNvPicPr preferRelativeResize="0"/>
          <p:nvPr/>
        </p:nvPicPr>
        <p:blipFill>
          <a:blip r:embed="rId3">
            <a:alphaModFix/>
          </a:blip>
          <a:stretch>
            <a:fillRect/>
          </a:stretch>
        </p:blipFill>
        <p:spPr>
          <a:xfrm>
            <a:off x="0" y="1196375"/>
            <a:ext cx="5022648" cy="3662350"/>
          </a:xfrm>
          <a:prstGeom prst="rect">
            <a:avLst/>
          </a:prstGeom>
          <a:noFill/>
          <a:ln>
            <a:noFill/>
          </a:ln>
        </p:spPr>
      </p:pic>
      <p:pic>
        <p:nvPicPr>
          <p:cNvPr id="667" name="Google Shape;667;p43"/>
          <p:cNvPicPr preferRelativeResize="0"/>
          <p:nvPr/>
        </p:nvPicPr>
        <p:blipFill>
          <a:blip r:embed="rId4">
            <a:alphaModFix/>
          </a:blip>
          <a:stretch>
            <a:fillRect/>
          </a:stretch>
        </p:blipFill>
        <p:spPr>
          <a:xfrm>
            <a:off x="4905225" y="1145238"/>
            <a:ext cx="4238776" cy="37646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71" name="Shape 671"/>
        <p:cNvGrpSpPr/>
        <p:nvPr/>
      </p:nvGrpSpPr>
      <p:grpSpPr>
        <a:xfrm>
          <a:off x="0" y="0"/>
          <a:ext cx="0" cy="0"/>
          <a:chOff x="0" y="0"/>
          <a:chExt cx="0" cy="0"/>
        </a:xfrm>
      </p:grpSpPr>
      <p:sp>
        <p:nvSpPr>
          <p:cNvPr id="672" name="Google Shape;672;p44"/>
          <p:cNvSpPr txBox="1"/>
          <p:nvPr>
            <p:ph type="ctrTitle"/>
          </p:nvPr>
        </p:nvSpPr>
        <p:spPr>
          <a:xfrm>
            <a:off x="824000" y="316775"/>
            <a:ext cx="8178600" cy="879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i="1" lang="en-GB" u="sng"/>
              <a:t>Static Community Discovery</a:t>
            </a:r>
            <a:endParaRPr i="1" u="sng"/>
          </a:p>
        </p:txBody>
      </p:sp>
      <p:sp>
        <p:nvSpPr>
          <p:cNvPr id="673" name="Google Shape;673;p44"/>
          <p:cNvSpPr txBox="1"/>
          <p:nvPr>
            <p:ph idx="1" type="subTitle"/>
          </p:nvPr>
        </p:nvSpPr>
        <p:spPr>
          <a:xfrm>
            <a:off x="0" y="1386600"/>
            <a:ext cx="8915400" cy="3417000"/>
          </a:xfrm>
          <a:prstGeom prst="rect">
            <a:avLst/>
          </a:prstGeom>
        </p:spPr>
        <p:txBody>
          <a:bodyPr anchorCtr="0" anchor="t" bIns="91425" lIns="91425" spcFirstLastPara="1" rIns="91425" wrap="square" tIns="91425">
            <a:spAutoFit/>
          </a:bodyPr>
          <a:lstStyle/>
          <a:p>
            <a:pPr indent="-330200" lvl="0" marL="457200" rtl="0" algn="l">
              <a:spcBef>
                <a:spcPts val="0"/>
              </a:spcBef>
              <a:spcAft>
                <a:spcPts val="0"/>
              </a:spcAft>
              <a:buClr>
                <a:srgbClr val="F7F7F8"/>
              </a:buClr>
              <a:buSzPts val="1600"/>
              <a:buFont typeface="Times New Roman"/>
              <a:buChar char="●"/>
            </a:pPr>
            <a:r>
              <a:rPr lang="en-GB">
                <a:solidFill>
                  <a:srgbClr val="F7F7F8"/>
                </a:solidFill>
                <a:latin typeface="Times New Roman"/>
                <a:ea typeface="Times New Roman"/>
                <a:cs typeface="Times New Roman"/>
                <a:sym typeface="Times New Roman"/>
              </a:rPr>
              <a:t>Identify hidden communities within the network using </a:t>
            </a:r>
            <a:r>
              <a:rPr lang="en-GB">
                <a:solidFill>
                  <a:srgbClr val="F7F7F8"/>
                </a:solidFill>
                <a:latin typeface="Times New Roman"/>
                <a:ea typeface="Times New Roman"/>
                <a:cs typeface="Times New Roman"/>
                <a:sym typeface="Times New Roman"/>
              </a:rPr>
              <a:t>community</a:t>
            </a:r>
            <a:r>
              <a:rPr lang="en-GB">
                <a:solidFill>
                  <a:srgbClr val="F7F7F8"/>
                </a:solidFill>
                <a:latin typeface="Times New Roman"/>
                <a:ea typeface="Times New Roman"/>
                <a:cs typeface="Times New Roman"/>
                <a:sym typeface="Times New Roman"/>
              </a:rPr>
              <a:t> detection algorithms</a:t>
            </a:r>
            <a:endParaRPr>
              <a:solidFill>
                <a:srgbClr val="F7F7F8"/>
              </a:solidFill>
              <a:latin typeface="Times New Roman"/>
              <a:ea typeface="Times New Roman"/>
              <a:cs typeface="Times New Roman"/>
              <a:sym typeface="Times New Roman"/>
            </a:endParaRPr>
          </a:p>
          <a:p>
            <a:pPr indent="-330200" lvl="1" marL="914400" rtl="0" algn="l">
              <a:spcBef>
                <a:spcPts val="0"/>
              </a:spcBef>
              <a:spcAft>
                <a:spcPts val="0"/>
              </a:spcAft>
              <a:buClr>
                <a:srgbClr val="F7F7F8"/>
              </a:buClr>
              <a:buSzPts val="1600"/>
              <a:buFont typeface="Times New Roman"/>
              <a:buChar char="○"/>
            </a:pPr>
            <a:r>
              <a:rPr b="1" lang="en-GB">
                <a:solidFill>
                  <a:srgbClr val="F7F7F8"/>
                </a:solidFill>
                <a:latin typeface="Times New Roman"/>
                <a:ea typeface="Times New Roman"/>
                <a:cs typeface="Times New Roman"/>
                <a:sym typeface="Times New Roman"/>
              </a:rPr>
              <a:t> </a:t>
            </a:r>
            <a:r>
              <a:rPr b="1" lang="en-GB">
                <a:solidFill>
                  <a:srgbClr val="F7F7F8"/>
                </a:solidFill>
                <a:latin typeface="Times New Roman"/>
                <a:ea typeface="Times New Roman"/>
                <a:cs typeface="Times New Roman"/>
                <a:sym typeface="Times New Roman"/>
              </a:rPr>
              <a:t>K-Clique, Label Propagation, Louvain, and Demon.</a:t>
            </a:r>
            <a:endParaRPr b="1">
              <a:solidFill>
                <a:srgbClr val="F7F7F8"/>
              </a:solidFill>
              <a:latin typeface="Times New Roman"/>
              <a:ea typeface="Times New Roman"/>
              <a:cs typeface="Times New Roman"/>
              <a:sym typeface="Times New Roman"/>
            </a:endParaRPr>
          </a:p>
          <a:p>
            <a:pPr indent="-330200" lvl="0" marL="457200" rtl="0" algn="l">
              <a:spcBef>
                <a:spcPts val="0"/>
              </a:spcBef>
              <a:spcAft>
                <a:spcPts val="0"/>
              </a:spcAft>
              <a:buClr>
                <a:srgbClr val="F7F7F8"/>
              </a:buClr>
              <a:buSzPts val="1600"/>
              <a:buFont typeface="Times New Roman"/>
              <a:buChar char="●"/>
            </a:pPr>
            <a:r>
              <a:rPr lang="en-GB">
                <a:solidFill>
                  <a:srgbClr val="F7F7F8"/>
                </a:solidFill>
                <a:latin typeface="Times New Roman"/>
                <a:ea typeface="Times New Roman"/>
                <a:cs typeface="Times New Roman"/>
                <a:sym typeface="Times New Roman"/>
              </a:rPr>
              <a:t>For computational reasons, the K-Clique algorithm was executed on a random sample of 8,500 nodes from the original network. Where possible, an optimization phase of hyperparameters was conducted through random search (an optimization strategy provided by cdlib), with the aim of maximizing Modularity.</a:t>
            </a:r>
            <a:endParaRPr>
              <a:solidFill>
                <a:srgbClr val="F7F7F8"/>
              </a:solidFill>
              <a:latin typeface="Times New Roman"/>
              <a:ea typeface="Times New Roman"/>
              <a:cs typeface="Times New Roman"/>
              <a:sym typeface="Times New Roman"/>
            </a:endParaRPr>
          </a:p>
          <a:p>
            <a:pPr indent="-330200" lvl="0" marL="457200" rtl="0" algn="l">
              <a:spcBef>
                <a:spcPts val="0"/>
              </a:spcBef>
              <a:spcAft>
                <a:spcPts val="0"/>
              </a:spcAft>
              <a:buClr>
                <a:srgbClr val="F7F7F8"/>
              </a:buClr>
              <a:buSzPts val="1600"/>
              <a:buFont typeface="Times New Roman"/>
              <a:buChar char="●"/>
            </a:pPr>
            <a:r>
              <a:rPr lang="en-GB">
                <a:solidFill>
                  <a:srgbClr val="F7F7F8"/>
                </a:solidFill>
                <a:latin typeface="Times New Roman"/>
                <a:ea typeface="Times New Roman"/>
                <a:cs typeface="Times New Roman"/>
                <a:sym typeface="Times New Roman"/>
              </a:rPr>
              <a:t>While </a:t>
            </a:r>
            <a:r>
              <a:rPr b="1" lang="en-GB">
                <a:solidFill>
                  <a:srgbClr val="F7F7F8"/>
                </a:solidFill>
                <a:latin typeface="Times New Roman"/>
                <a:ea typeface="Times New Roman"/>
                <a:cs typeface="Times New Roman"/>
                <a:sym typeface="Times New Roman"/>
              </a:rPr>
              <a:t>Louvain and Label Propagation </a:t>
            </a:r>
            <a:r>
              <a:rPr lang="en-GB">
                <a:solidFill>
                  <a:srgbClr val="F7F7F8"/>
                </a:solidFill>
                <a:latin typeface="Times New Roman"/>
                <a:ea typeface="Times New Roman"/>
                <a:cs typeface="Times New Roman"/>
                <a:sym typeface="Times New Roman"/>
              </a:rPr>
              <a:t>identify crisp communities where each node belongs to at most one community.</a:t>
            </a:r>
            <a:endParaRPr>
              <a:solidFill>
                <a:srgbClr val="F7F7F8"/>
              </a:solidFill>
              <a:latin typeface="Times New Roman"/>
              <a:ea typeface="Times New Roman"/>
              <a:cs typeface="Times New Roman"/>
              <a:sym typeface="Times New Roman"/>
            </a:endParaRPr>
          </a:p>
          <a:p>
            <a:pPr indent="-330200" lvl="0" marL="457200" rtl="0" algn="l">
              <a:spcBef>
                <a:spcPts val="0"/>
              </a:spcBef>
              <a:spcAft>
                <a:spcPts val="0"/>
              </a:spcAft>
              <a:buClr>
                <a:srgbClr val="F7F7F8"/>
              </a:buClr>
              <a:buSzPts val="1600"/>
              <a:buFont typeface="Times New Roman"/>
              <a:buChar char="●"/>
            </a:pPr>
            <a:r>
              <a:rPr b="1" lang="en-GB">
                <a:solidFill>
                  <a:srgbClr val="F7F7F8"/>
                </a:solidFill>
                <a:latin typeface="Times New Roman"/>
                <a:ea typeface="Times New Roman"/>
                <a:cs typeface="Times New Roman"/>
                <a:sym typeface="Times New Roman"/>
              </a:rPr>
              <a:t>Demon and K-Clique </a:t>
            </a:r>
            <a:r>
              <a:rPr lang="en-GB">
                <a:solidFill>
                  <a:srgbClr val="F7F7F8"/>
                </a:solidFill>
                <a:latin typeface="Times New Roman"/>
                <a:ea typeface="Times New Roman"/>
                <a:cs typeface="Times New Roman"/>
                <a:sym typeface="Times New Roman"/>
              </a:rPr>
              <a:t>identify overlapping communities, allowing each node to belong to more than one community.</a:t>
            </a:r>
            <a:endParaRPr>
              <a:solidFill>
                <a:srgbClr val="F7F7F8"/>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F7F7F8"/>
              </a:solidFill>
              <a:latin typeface="Times New Roman"/>
              <a:ea typeface="Times New Roman"/>
              <a:cs typeface="Times New Roman"/>
              <a:sym typeface="Times New Roman"/>
            </a:endParaRPr>
          </a:p>
          <a:p>
            <a:pPr indent="0" lvl="0" marL="914400" rtl="0" algn="l">
              <a:spcBef>
                <a:spcPts val="0"/>
              </a:spcBef>
              <a:spcAft>
                <a:spcPts val="0"/>
              </a:spcAft>
              <a:buNone/>
            </a:pPr>
            <a:r>
              <a:t/>
            </a:r>
            <a:endParaRPr>
              <a:solidFill>
                <a:srgbClr val="F7F7F8"/>
              </a:solidFill>
              <a:latin typeface="Times New Roman"/>
              <a:ea typeface="Times New Roman"/>
              <a:cs typeface="Times New Roman"/>
              <a:sym typeface="Times New Roman"/>
            </a:endParaRPr>
          </a:p>
          <a:p>
            <a:pPr indent="0" lvl="0" marL="914400" rtl="0" algn="l">
              <a:spcBef>
                <a:spcPts val="0"/>
              </a:spcBef>
              <a:spcAft>
                <a:spcPts val="0"/>
              </a:spcAft>
              <a:buNone/>
            </a:pPr>
            <a:r>
              <a:t/>
            </a:r>
            <a:endParaRPr sz="1800">
              <a:latin typeface="Times New Roman"/>
              <a:ea typeface="Times New Roman"/>
              <a:cs typeface="Times New Roman"/>
              <a:sym typeface="Times New Roman"/>
            </a:endParaRPr>
          </a:p>
        </p:txBody>
      </p:sp>
      <p:pic>
        <p:nvPicPr>
          <p:cNvPr id="674" name="Google Shape;674;p44"/>
          <p:cNvPicPr preferRelativeResize="0"/>
          <p:nvPr/>
        </p:nvPicPr>
        <p:blipFill>
          <a:blip r:embed="rId3">
            <a:alphaModFix/>
          </a:blip>
          <a:stretch>
            <a:fillRect/>
          </a:stretch>
        </p:blipFill>
        <p:spPr>
          <a:xfrm>
            <a:off x="1938025" y="3754950"/>
            <a:ext cx="5878925" cy="12955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78" name="Shape 678"/>
        <p:cNvGrpSpPr/>
        <p:nvPr/>
      </p:nvGrpSpPr>
      <p:grpSpPr>
        <a:xfrm>
          <a:off x="0" y="0"/>
          <a:ext cx="0" cy="0"/>
          <a:chOff x="0" y="0"/>
          <a:chExt cx="0" cy="0"/>
        </a:xfrm>
      </p:grpSpPr>
      <p:sp>
        <p:nvSpPr>
          <p:cNvPr id="679" name="Google Shape;679;p45"/>
          <p:cNvSpPr txBox="1"/>
          <p:nvPr>
            <p:ph type="ctrTitle"/>
          </p:nvPr>
        </p:nvSpPr>
        <p:spPr>
          <a:xfrm>
            <a:off x="824000" y="316775"/>
            <a:ext cx="8178600" cy="879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i="1" lang="en-GB" u="sng"/>
              <a:t>Static Community Discovery</a:t>
            </a:r>
            <a:endParaRPr i="1" u="sng"/>
          </a:p>
        </p:txBody>
      </p:sp>
      <p:sp>
        <p:nvSpPr>
          <p:cNvPr id="680" name="Google Shape;680;p45"/>
          <p:cNvSpPr txBox="1"/>
          <p:nvPr>
            <p:ph idx="1" type="subTitle"/>
          </p:nvPr>
        </p:nvSpPr>
        <p:spPr>
          <a:xfrm>
            <a:off x="-133675" y="1309650"/>
            <a:ext cx="9031500" cy="2185800"/>
          </a:xfrm>
          <a:prstGeom prst="rect">
            <a:avLst/>
          </a:prstGeom>
        </p:spPr>
        <p:txBody>
          <a:bodyPr anchorCtr="0" anchor="t" bIns="91425" lIns="91425" spcFirstLastPara="1" rIns="91425" wrap="square" tIns="91425">
            <a:spAutoFit/>
          </a:bodyPr>
          <a:lstStyle/>
          <a:p>
            <a:pPr indent="-330200" lvl="0" marL="457200" rtl="0" algn="l">
              <a:spcBef>
                <a:spcPts val="0"/>
              </a:spcBef>
              <a:spcAft>
                <a:spcPts val="0"/>
              </a:spcAft>
              <a:buClr>
                <a:srgbClr val="F7F7F8"/>
              </a:buClr>
              <a:buSzPts val="1600"/>
              <a:buFont typeface="Times New Roman"/>
              <a:buChar char="●"/>
            </a:pPr>
            <a:r>
              <a:rPr lang="en-GB">
                <a:solidFill>
                  <a:srgbClr val="F7F7F8"/>
                </a:solidFill>
                <a:latin typeface="Times New Roman"/>
                <a:ea typeface="Times New Roman"/>
                <a:cs typeface="Times New Roman"/>
                <a:sym typeface="Times New Roman"/>
              </a:rPr>
              <a:t>The optimal hyperparameters were further evaluated to maximize Average Internal Degree and Internal Edge Density while minimizing Conductance.</a:t>
            </a:r>
            <a:endParaRPr>
              <a:solidFill>
                <a:srgbClr val="F7F7F8"/>
              </a:solidFill>
              <a:latin typeface="Times New Roman"/>
              <a:ea typeface="Times New Roman"/>
              <a:cs typeface="Times New Roman"/>
              <a:sym typeface="Times New Roman"/>
            </a:endParaRPr>
          </a:p>
          <a:p>
            <a:pPr indent="-330200" lvl="0" marL="457200" rtl="0" algn="l">
              <a:spcBef>
                <a:spcPts val="0"/>
              </a:spcBef>
              <a:spcAft>
                <a:spcPts val="0"/>
              </a:spcAft>
              <a:buClr>
                <a:srgbClr val="F7F7F8"/>
              </a:buClr>
              <a:buSzPts val="1600"/>
              <a:buFont typeface="Times New Roman"/>
              <a:buChar char="●"/>
            </a:pPr>
            <a:r>
              <a:rPr lang="en-GB">
                <a:solidFill>
                  <a:srgbClr val="F7F7F8"/>
                </a:solidFill>
                <a:latin typeface="Times New Roman"/>
                <a:ea typeface="Times New Roman"/>
                <a:cs typeface="Times New Roman"/>
                <a:sym typeface="Times New Roman"/>
              </a:rPr>
              <a:t> For the Louvain algorithm, the table shows #of communities, size of largest community  and metric results for various resolutions. the choice of 0.9 as the optimal value for the resolution parameter is justified by the number of communities found, considering the values of AID, EID, Conductance, and Modularity, which are overall better compared to other parameter values.</a:t>
            </a:r>
            <a:endParaRPr>
              <a:solidFill>
                <a:srgbClr val="F7F7F8"/>
              </a:solidFill>
              <a:latin typeface="Times New Roman"/>
              <a:ea typeface="Times New Roman"/>
              <a:cs typeface="Times New Roman"/>
              <a:sym typeface="Times New Roman"/>
            </a:endParaRPr>
          </a:p>
          <a:p>
            <a:pPr indent="0" lvl="0" marL="457200" rtl="0" algn="l">
              <a:spcBef>
                <a:spcPts val="0"/>
              </a:spcBef>
              <a:spcAft>
                <a:spcPts val="0"/>
              </a:spcAft>
              <a:buNone/>
            </a:pPr>
            <a:r>
              <a:t/>
            </a:r>
            <a:endParaRPr>
              <a:solidFill>
                <a:srgbClr val="F7F7F8"/>
              </a:solidFill>
              <a:latin typeface="Times New Roman"/>
              <a:ea typeface="Times New Roman"/>
              <a:cs typeface="Times New Roman"/>
              <a:sym typeface="Times New Roman"/>
            </a:endParaRPr>
          </a:p>
          <a:p>
            <a:pPr indent="0" lvl="0" marL="914400" rtl="0" algn="l">
              <a:spcBef>
                <a:spcPts val="0"/>
              </a:spcBef>
              <a:spcAft>
                <a:spcPts val="0"/>
              </a:spcAft>
              <a:buNone/>
            </a:pPr>
            <a:r>
              <a:t/>
            </a:r>
            <a:endParaRPr sz="1800">
              <a:latin typeface="Times New Roman"/>
              <a:ea typeface="Times New Roman"/>
              <a:cs typeface="Times New Roman"/>
              <a:sym typeface="Times New Roman"/>
            </a:endParaRPr>
          </a:p>
        </p:txBody>
      </p:sp>
      <p:pic>
        <p:nvPicPr>
          <p:cNvPr id="681" name="Google Shape;681;p45"/>
          <p:cNvPicPr preferRelativeResize="0"/>
          <p:nvPr/>
        </p:nvPicPr>
        <p:blipFill>
          <a:blip r:embed="rId3">
            <a:alphaModFix/>
          </a:blip>
          <a:stretch>
            <a:fillRect/>
          </a:stretch>
        </p:blipFill>
        <p:spPr>
          <a:xfrm>
            <a:off x="1679625" y="3007600"/>
            <a:ext cx="4899400" cy="1724575"/>
          </a:xfrm>
          <a:prstGeom prst="rect">
            <a:avLst/>
          </a:prstGeom>
          <a:noFill/>
          <a:ln>
            <a:noFill/>
          </a:ln>
        </p:spPr>
      </p:pic>
      <p:sp>
        <p:nvSpPr>
          <p:cNvPr id="682" name="Google Shape;682;p45"/>
          <p:cNvSpPr txBox="1"/>
          <p:nvPr/>
        </p:nvSpPr>
        <p:spPr>
          <a:xfrm>
            <a:off x="3033150" y="4732175"/>
            <a:ext cx="519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solidFill>
                  <a:schemeClr val="lt1"/>
                </a:solidFill>
                <a:latin typeface="Nunito"/>
                <a:ea typeface="Nunito"/>
                <a:cs typeface="Nunito"/>
                <a:sym typeface="Nunito"/>
              </a:rPr>
              <a:t>Louvain Results</a:t>
            </a:r>
            <a:endParaRPr b="1" sz="1500">
              <a:solidFill>
                <a:schemeClr val="lt1"/>
              </a:solidFill>
              <a:latin typeface="Nunito"/>
              <a:ea typeface="Nunito"/>
              <a:cs typeface="Nunito"/>
              <a:sym typeface="Nuni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86" name="Shape 686"/>
        <p:cNvGrpSpPr/>
        <p:nvPr/>
      </p:nvGrpSpPr>
      <p:grpSpPr>
        <a:xfrm>
          <a:off x="0" y="0"/>
          <a:ext cx="0" cy="0"/>
          <a:chOff x="0" y="0"/>
          <a:chExt cx="0" cy="0"/>
        </a:xfrm>
      </p:grpSpPr>
      <p:sp>
        <p:nvSpPr>
          <p:cNvPr id="687" name="Google Shape;687;p46"/>
          <p:cNvSpPr txBox="1"/>
          <p:nvPr>
            <p:ph type="ctrTitle"/>
          </p:nvPr>
        </p:nvSpPr>
        <p:spPr>
          <a:xfrm>
            <a:off x="824000" y="316775"/>
            <a:ext cx="8178600" cy="879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i="1" lang="en-GB" u="sng"/>
              <a:t>Static Community Discovery</a:t>
            </a:r>
            <a:endParaRPr i="1" u="sng"/>
          </a:p>
        </p:txBody>
      </p:sp>
      <p:sp>
        <p:nvSpPr>
          <p:cNvPr id="688" name="Google Shape;688;p46"/>
          <p:cNvSpPr txBox="1"/>
          <p:nvPr>
            <p:ph idx="1" type="subTitle"/>
          </p:nvPr>
        </p:nvSpPr>
        <p:spPr>
          <a:xfrm>
            <a:off x="0" y="1232550"/>
            <a:ext cx="8805000" cy="1416000"/>
          </a:xfrm>
          <a:prstGeom prst="rect">
            <a:avLst/>
          </a:prstGeom>
        </p:spPr>
        <p:txBody>
          <a:bodyPr anchorCtr="0" anchor="t" bIns="91425" lIns="91425" spcFirstLastPara="1" rIns="91425" wrap="square" tIns="91425">
            <a:spAutoFit/>
          </a:bodyPr>
          <a:lstStyle/>
          <a:p>
            <a:pPr indent="-330200" lvl="0" marL="457200" rtl="0" algn="l">
              <a:spcBef>
                <a:spcPts val="0"/>
              </a:spcBef>
              <a:spcAft>
                <a:spcPts val="0"/>
              </a:spcAft>
              <a:buClr>
                <a:srgbClr val="F7F7F8"/>
              </a:buClr>
              <a:buSzPts val="1600"/>
              <a:buFont typeface="Times New Roman"/>
              <a:buChar char="●"/>
            </a:pPr>
            <a:r>
              <a:rPr lang="en-GB">
                <a:solidFill>
                  <a:srgbClr val="F7F7F8"/>
                </a:solidFill>
                <a:latin typeface="Times New Roman"/>
                <a:ea typeface="Times New Roman"/>
                <a:cs typeface="Times New Roman"/>
                <a:sym typeface="Times New Roman"/>
              </a:rPr>
              <a:t> The K-Clique algorithm achieved the lowest modularity value, although it's not directly comparable to the other models due to simplifications made before its execution and covering only 78% of the total nodes. </a:t>
            </a:r>
            <a:endParaRPr>
              <a:solidFill>
                <a:srgbClr val="F7F7F8"/>
              </a:solidFill>
              <a:latin typeface="Times New Roman"/>
              <a:ea typeface="Times New Roman"/>
              <a:cs typeface="Times New Roman"/>
              <a:sym typeface="Times New Roman"/>
            </a:endParaRPr>
          </a:p>
          <a:p>
            <a:pPr indent="-330200" lvl="0" marL="457200" rtl="0" algn="l">
              <a:spcBef>
                <a:spcPts val="0"/>
              </a:spcBef>
              <a:spcAft>
                <a:spcPts val="0"/>
              </a:spcAft>
              <a:buClr>
                <a:srgbClr val="F7F7F8"/>
              </a:buClr>
              <a:buSzPts val="1600"/>
              <a:buFont typeface="Times New Roman"/>
              <a:buChar char="●"/>
            </a:pPr>
            <a:r>
              <a:rPr lang="en-GB">
                <a:solidFill>
                  <a:srgbClr val="F7F7F8"/>
                </a:solidFill>
                <a:latin typeface="Times New Roman"/>
                <a:ea typeface="Times New Roman"/>
                <a:cs typeface="Times New Roman"/>
                <a:sym typeface="Times New Roman"/>
              </a:rPr>
              <a:t>On the other hand, the Demon model, an algorithm with overlapping communities like K-Clique, covered 94% of the nodes.</a:t>
            </a:r>
            <a:endParaRPr sz="1800">
              <a:latin typeface="Times New Roman"/>
              <a:ea typeface="Times New Roman"/>
              <a:cs typeface="Times New Roman"/>
              <a:sym typeface="Times New Roman"/>
            </a:endParaRPr>
          </a:p>
        </p:txBody>
      </p:sp>
      <p:pic>
        <p:nvPicPr>
          <p:cNvPr id="689" name="Google Shape;689;p46"/>
          <p:cNvPicPr preferRelativeResize="0"/>
          <p:nvPr/>
        </p:nvPicPr>
        <p:blipFill>
          <a:blip r:embed="rId3">
            <a:alphaModFix/>
          </a:blip>
          <a:stretch>
            <a:fillRect/>
          </a:stretch>
        </p:blipFill>
        <p:spPr>
          <a:xfrm>
            <a:off x="954425" y="2706725"/>
            <a:ext cx="6897401" cy="14371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93" name="Shape 693"/>
        <p:cNvGrpSpPr/>
        <p:nvPr/>
      </p:nvGrpSpPr>
      <p:grpSpPr>
        <a:xfrm>
          <a:off x="0" y="0"/>
          <a:ext cx="0" cy="0"/>
          <a:chOff x="0" y="0"/>
          <a:chExt cx="0" cy="0"/>
        </a:xfrm>
      </p:grpSpPr>
      <p:sp>
        <p:nvSpPr>
          <p:cNvPr id="694" name="Google Shape;694;p47"/>
          <p:cNvSpPr txBox="1"/>
          <p:nvPr>
            <p:ph type="ctrTitle"/>
          </p:nvPr>
        </p:nvSpPr>
        <p:spPr>
          <a:xfrm>
            <a:off x="824000" y="316775"/>
            <a:ext cx="8178600" cy="879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i="1" lang="en-GB" u="sng"/>
              <a:t>Static Community Discovery</a:t>
            </a:r>
            <a:endParaRPr i="1" u="sng"/>
          </a:p>
        </p:txBody>
      </p:sp>
      <p:sp>
        <p:nvSpPr>
          <p:cNvPr id="695" name="Google Shape;695;p47"/>
          <p:cNvSpPr txBox="1"/>
          <p:nvPr>
            <p:ph idx="1" type="subTitle"/>
          </p:nvPr>
        </p:nvSpPr>
        <p:spPr>
          <a:xfrm>
            <a:off x="-133650" y="1107625"/>
            <a:ext cx="8805000" cy="1939500"/>
          </a:xfrm>
          <a:prstGeom prst="rect">
            <a:avLst/>
          </a:prstGeom>
        </p:spPr>
        <p:txBody>
          <a:bodyPr anchorCtr="0" anchor="t" bIns="91425" lIns="91425" spcFirstLastPara="1" rIns="91425" wrap="square" tIns="91425">
            <a:spAutoFit/>
          </a:bodyPr>
          <a:lstStyle/>
          <a:p>
            <a:pPr indent="-330200" lvl="0" marL="457200" rtl="0" algn="l">
              <a:spcBef>
                <a:spcPts val="0"/>
              </a:spcBef>
              <a:spcAft>
                <a:spcPts val="0"/>
              </a:spcAft>
              <a:buClr>
                <a:srgbClr val="F7F7F8"/>
              </a:buClr>
              <a:buSzPts val="1600"/>
              <a:buFont typeface="Times New Roman"/>
              <a:buChar char="●"/>
            </a:pPr>
            <a:r>
              <a:rPr lang="en-GB">
                <a:solidFill>
                  <a:srgbClr val="F7F7F8"/>
                </a:solidFill>
                <a:latin typeface="Times New Roman"/>
                <a:ea typeface="Times New Roman"/>
                <a:cs typeface="Times New Roman"/>
                <a:sym typeface="Times New Roman"/>
              </a:rPr>
              <a:t>T</a:t>
            </a:r>
            <a:r>
              <a:rPr lang="en-GB">
                <a:solidFill>
                  <a:srgbClr val="F7F7F8"/>
                </a:solidFill>
                <a:latin typeface="Times New Roman"/>
                <a:ea typeface="Times New Roman"/>
                <a:cs typeface="Times New Roman"/>
                <a:sym typeface="Times New Roman"/>
              </a:rPr>
              <a:t>he boxplot of the distribution of community sizes produced by the algorithms. </a:t>
            </a:r>
            <a:endParaRPr>
              <a:solidFill>
                <a:srgbClr val="F7F7F8"/>
              </a:solidFill>
              <a:latin typeface="Times New Roman"/>
              <a:ea typeface="Times New Roman"/>
              <a:cs typeface="Times New Roman"/>
              <a:sym typeface="Times New Roman"/>
            </a:endParaRPr>
          </a:p>
          <a:p>
            <a:pPr indent="-330200" lvl="0" marL="457200" rtl="0" algn="l">
              <a:spcBef>
                <a:spcPts val="0"/>
              </a:spcBef>
              <a:spcAft>
                <a:spcPts val="0"/>
              </a:spcAft>
              <a:buClr>
                <a:srgbClr val="F7F7F8"/>
              </a:buClr>
              <a:buSzPts val="1600"/>
              <a:buFont typeface="Times New Roman"/>
              <a:buChar char="●"/>
            </a:pPr>
            <a:r>
              <a:rPr b="1" lang="en-GB">
                <a:solidFill>
                  <a:srgbClr val="F7F7F8"/>
                </a:solidFill>
                <a:latin typeface="Times New Roman"/>
                <a:ea typeface="Times New Roman"/>
                <a:cs typeface="Times New Roman"/>
                <a:sym typeface="Times New Roman"/>
              </a:rPr>
              <a:t>Label Propagation exhibited one large community</a:t>
            </a:r>
            <a:r>
              <a:rPr lang="en-GB">
                <a:solidFill>
                  <a:srgbClr val="F7F7F8"/>
                </a:solidFill>
                <a:latin typeface="Times New Roman"/>
                <a:ea typeface="Times New Roman"/>
                <a:cs typeface="Times New Roman"/>
                <a:sym typeface="Times New Roman"/>
              </a:rPr>
              <a:t> (comprising 96% of the nodes) and many small communities, resulting in an unbalanced outcome quite different from the other algorithms. </a:t>
            </a:r>
            <a:endParaRPr>
              <a:solidFill>
                <a:srgbClr val="F7F7F8"/>
              </a:solidFill>
              <a:latin typeface="Times New Roman"/>
              <a:ea typeface="Times New Roman"/>
              <a:cs typeface="Times New Roman"/>
              <a:sym typeface="Times New Roman"/>
            </a:endParaRPr>
          </a:p>
          <a:p>
            <a:pPr indent="-330200" lvl="0" marL="457200" rtl="0" algn="l">
              <a:spcBef>
                <a:spcPts val="0"/>
              </a:spcBef>
              <a:spcAft>
                <a:spcPts val="0"/>
              </a:spcAft>
              <a:buClr>
                <a:srgbClr val="F7F7F8"/>
              </a:buClr>
              <a:buSzPts val="1600"/>
              <a:buFont typeface="Times New Roman"/>
              <a:buChar char="●"/>
            </a:pPr>
            <a:r>
              <a:rPr b="1" lang="en-GB">
                <a:solidFill>
                  <a:srgbClr val="F7F7F8"/>
                </a:solidFill>
                <a:latin typeface="Times New Roman"/>
                <a:ea typeface="Times New Roman"/>
                <a:cs typeface="Times New Roman"/>
                <a:sym typeface="Times New Roman"/>
              </a:rPr>
              <a:t>The Demon algorithm produced more large-sized communities</a:t>
            </a:r>
            <a:r>
              <a:rPr lang="en-GB">
                <a:solidFill>
                  <a:srgbClr val="F7F7F8"/>
                </a:solidFill>
                <a:latin typeface="Times New Roman"/>
                <a:ea typeface="Times New Roman"/>
                <a:cs typeface="Times New Roman"/>
                <a:sym typeface="Times New Roman"/>
              </a:rPr>
              <a:t> compared to Louvain.</a:t>
            </a:r>
            <a:endParaRPr>
              <a:solidFill>
                <a:srgbClr val="F7F7F8"/>
              </a:solidFill>
              <a:latin typeface="Times New Roman"/>
              <a:ea typeface="Times New Roman"/>
              <a:cs typeface="Times New Roman"/>
              <a:sym typeface="Times New Roman"/>
            </a:endParaRPr>
          </a:p>
          <a:p>
            <a:pPr indent="0" lvl="0" marL="457200" rtl="0" algn="l">
              <a:spcBef>
                <a:spcPts val="0"/>
              </a:spcBef>
              <a:spcAft>
                <a:spcPts val="0"/>
              </a:spcAft>
              <a:buNone/>
            </a:pPr>
            <a:r>
              <a:t/>
            </a:r>
            <a:endParaRPr>
              <a:solidFill>
                <a:srgbClr val="F7F7F8"/>
              </a:solidFill>
              <a:latin typeface="Times New Roman"/>
              <a:ea typeface="Times New Roman"/>
              <a:cs typeface="Times New Roman"/>
              <a:sym typeface="Times New Roman"/>
            </a:endParaRPr>
          </a:p>
          <a:p>
            <a:pPr indent="0" lvl="0" marL="457200" rtl="0" algn="l">
              <a:spcBef>
                <a:spcPts val="0"/>
              </a:spcBef>
              <a:spcAft>
                <a:spcPts val="0"/>
              </a:spcAft>
              <a:buNone/>
            </a:pPr>
            <a:r>
              <a:t/>
            </a:r>
            <a:endParaRPr>
              <a:solidFill>
                <a:srgbClr val="F7F7F8"/>
              </a:solidFill>
              <a:latin typeface="Times New Roman"/>
              <a:ea typeface="Times New Roman"/>
              <a:cs typeface="Times New Roman"/>
              <a:sym typeface="Times New Roman"/>
            </a:endParaRPr>
          </a:p>
          <a:p>
            <a:pPr indent="0" lvl="0" marL="914400" rtl="0" algn="l">
              <a:spcBef>
                <a:spcPts val="0"/>
              </a:spcBef>
              <a:spcAft>
                <a:spcPts val="0"/>
              </a:spcAft>
              <a:buNone/>
            </a:pPr>
            <a:r>
              <a:t/>
            </a:r>
            <a:endParaRPr sz="1800">
              <a:latin typeface="Times New Roman"/>
              <a:ea typeface="Times New Roman"/>
              <a:cs typeface="Times New Roman"/>
              <a:sym typeface="Times New Roman"/>
            </a:endParaRPr>
          </a:p>
        </p:txBody>
      </p:sp>
      <p:pic>
        <p:nvPicPr>
          <p:cNvPr id="696" name="Google Shape;696;p47"/>
          <p:cNvPicPr preferRelativeResize="0"/>
          <p:nvPr/>
        </p:nvPicPr>
        <p:blipFill>
          <a:blip r:embed="rId3">
            <a:alphaModFix/>
          </a:blip>
          <a:stretch>
            <a:fillRect/>
          </a:stretch>
        </p:blipFill>
        <p:spPr>
          <a:xfrm>
            <a:off x="1470400" y="2278250"/>
            <a:ext cx="6364001" cy="27089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00" name="Shape 700"/>
        <p:cNvGrpSpPr/>
        <p:nvPr/>
      </p:nvGrpSpPr>
      <p:grpSpPr>
        <a:xfrm>
          <a:off x="0" y="0"/>
          <a:ext cx="0" cy="0"/>
          <a:chOff x="0" y="0"/>
          <a:chExt cx="0" cy="0"/>
        </a:xfrm>
      </p:grpSpPr>
      <p:sp>
        <p:nvSpPr>
          <p:cNvPr id="701" name="Google Shape;701;p48"/>
          <p:cNvSpPr txBox="1"/>
          <p:nvPr>
            <p:ph type="ctrTitle"/>
          </p:nvPr>
        </p:nvSpPr>
        <p:spPr>
          <a:xfrm>
            <a:off x="824000" y="316775"/>
            <a:ext cx="8178600" cy="879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i="1" lang="en-GB" u="sng"/>
              <a:t>Static Community Discovery</a:t>
            </a:r>
            <a:endParaRPr i="1" u="sng"/>
          </a:p>
        </p:txBody>
      </p:sp>
      <p:pic>
        <p:nvPicPr>
          <p:cNvPr id="702" name="Google Shape;702;p48"/>
          <p:cNvPicPr preferRelativeResize="0"/>
          <p:nvPr/>
        </p:nvPicPr>
        <p:blipFill>
          <a:blip r:embed="rId3">
            <a:alphaModFix/>
          </a:blip>
          <a:stretch>
            <a:fillRect/>
          </a:stretch>
        </p:blipFill>
        <p:spPr>
          <a:xfrm>
            <a:off x="93000" y="1094600"/>
            <a:ext cx="3295324" cy="1759025"/>
          </a:xfrm>
          <a:prstGeom prst="rect">
            <a:avLst/>
          </a:prstGeom>
          <a:noFill/>
          <a:ln>
            <a:noFill/>
          </a:ln>
        </p:spPr>
      </p:pic>
      <p:pic>
        <p:nvPicPr>
          <p:cNvPr id="703" name="Google Shape;703;p48"/>
          <p:cNvPicPr preferRelativeResize="0"/>
          <p:nvPr/>
        </p:nvPicPr>
        <p:blipFill>
          <a:blip r:embed="rId4">
            <a:alphaModFix/>
          </a:blip>
          <a:stretch>
            <a:fillRect/>
          </a:stretch>
        </p:blipFill>
        <p:spPr>
          <a:xfrm>
            <a:off x="5356600" y="1094600"/>
            <a:ext cx="3489074" cy="1759025"/>
          </a:xfrm>
          <a:prstGeom prst="rect">
            <a:avLst/>
          </a:prstGeom>
          <a:noFill/>
          <a:ln>
            <a:noFill/>
          </a:ln>
        </p:spPr>
      </p:pic>
      <p:pic>
        <p:nvPicPr>
          <p:cNvPr id="704" name="Google Shape;704;p48"/>
          <p:cNvPicPr preferRelativeResize="0"/>
          <p:nvPr/>
        </p:nvPicPr>
        <p:blipFill>
          <a:blip r:embed="rId5">
            <a:alphaModFix/>
          </a:blip>
          <a:stretch>
            <a:fillRect/>
          </a:stretch>
        </p:blipFill>
        <p:spPr>
          <a:xfrm>
            <a:off x="93000" y="3158425"/>
            <a:ext cx="3295325" cy="1985075"/>
          </a:xfrm>
          <a:prstGeom prst="rect">
            <a:avLst/>
          </a:prstGeom>
          <a:noFill/>
          <a:ln>
            <a:noFill/>
          </a:ln>
        </p:spPr>
      </p:pic>
      <p:pic>
        <p:nvPicPr>
          <p:cNvPr id="705" name="Google Shape;705;p48"/>
          <p:cNvPicPr preferRelativeResize="0"/>
          <p:nvPr/>
        </p:nvPicPr>
        <p:blipFill>
          <a:blip r:embed="rId6">
            <a:alphaModFix/>
          </a:blip>
          <a:stretch>
            <a:fillRect/>
          </a:stretch>
        </p:blipFill>
        <p:spPr>
          <a:xfrm>
            <a:off x="5391475" y="3158425"/>
            <a:ext cx="3419324" cy="1985075"/>
          </a:xfrm>
          <a:prstGeom prst="rect">
            <a:avLst/>
          </a:prstGeom>
          <a:noFill/>
          <a:ln>
            <a:noFill/>
          </a:ln>
        </p:spPr>
      </p:pic>
      <p:sp>
        <p:nvSpPr>
          <p:cNvPr id="706" name="Google Shape;706;p48"/>
          <p:cNvSpPr txBox="1"/>
          <p:nvPr/>
        </p:nvSpPr>
        <p:spPr>
          <a:xfrm>
            <a:off x="3447725" y="1481525"/>
            <a:ext cx="2067600" cy="985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Nunito"/>
              <a:buAutoNum type="alphaLcPeriod"/>
            </a:pPr>
            <a:r>
              <a:rPr lang="en-GB" sz="1300">
                <a:solidFill>
                  <a:schemeClr val="dk2"/>
                </a:solidFill>
                <a:highlight>
                  <a:schemeClr val="lt1"/>
                </a:highlight>
                <a:latin typeface="Nunito"/>
                <a:ea typeface="Nunito"/>
                <a:cs typeface="Nunito"/>
                <a:sym typeface="Nunito"/>
              </a:rPr>
              <a:t>Louvain</a:t>
            </a:r>
            <a:endParaRPr sz="1300">
              <a:solidFill>
                <a:schemeClr val="dk2"/>
              </a:solidFill>
              <a:highlight>
                <a:schemeClr val="lt1"/>
              </a:highlight>
              <a:latin typeface="Nunito"/>
              <a:ea typeface="Nunito"/>
              <a:cs typeface="Nunito"/>
              <a:sym typeface="Nunito"/>
            </a:endParaRPr>
          </a:p>
          <a:p>
            <a:pPr indent="-311150" lvl="0" marL="457200" rtl="0" algn="l">
              <a:spcBef>
                <a:spcPts val="0"/>
              </a:spcBef>
              <a:spcAft>
                <a:spcPts val="0"/>
              </a:spcAft>
              <a:buClr>
                <a:schemeClr val="dk2"/>
              </a:buClr>
              <a:buSzPts val="1300"/>
              <a:buFont typeface="Nunito"/>
              <a:buAutoNum type="alphaLcPeriod"/>
            </a:pPr>
            <a:r>
              <a:rPr lang="en-GB" sz="1300">
                <a:solidFill>
                  <a:schemeClr val="dk2"/>
                </a:solidFill>
                <a:highlight>
                  <a:schemeClr val="lt1"/>
                </a:highlight>
                <a:latin typeface="Nunito"/>
                <a:ea typeface="Nunito"/>
                <a:cs typeface="Nunito"/>
                <a:sym typeface="Nunito"/>
              </a:rPr>
              <a:t> Demon</a:t>
            </a:r>
            <a:endParaRPr sz="1300">
              <a:solidFill>
                <a:schemeClr val="dk2"/>
              </a:solidFill>
              <a:highlight>
                <a:schemeClr val="lt1"/>
              </a:highlight>
              <a:latin typeface="Nunito"/>
              <a:ea typeface="Nunito"/>
              <a:cs typeface="Nunito"/>
              <a:sym typeface="Nunito"/>
            </a:endParaRPr>
          </a:p>
          <a:p>
            <a:pPr indent="-311150" lvl="0" marL="457200" rtl="0" algn="l">
              <a:spcBef>
                <a:spcPts val="0"/>
              </a:spcBef>
              <a:spcAft>
                <a:spcPts val="0"/>
              </a:spcAft>
              <a:buClr>
                <a:schemeClr val="dk2"/>
              </a:buClr>
              <a:buSzPts val="1300"/>
              <a:buFont typeface="Nunito"/>
              <a:buAutoNum type="alphaLcPeriod"/>
            </a:pPr>
            <a:r>
              <a:rPr lang="en-GB" sz="1300">
                <a:solidFill>
                  <a:schemeClr val="dk2"/>
                </a:solidFill>
                <a:highlight>
                  <a:schemeClr val="lt1"/>
                </a:highlight>
                <a:latin typeface="Nunito"/>
                <a:ea typeface="Nunito"/>
                <a:cs typeface="Nunito"/>
                <a:sym typeface="Nunito"/>
              </a:rPr>
              <a:t>C. </a:t>
            </a:r>
            <a:r>
              <a:rPr lang="en-GB" sz="1300">
                <a:solidFill>
                  <a:schemeClr val="dk2"/>
                </a:solidFill>
                <a:highlight>
                  <a:schemeClr val="lt1"/>
                </a:highlight>
                <a:latin typeface="Nunito"/>
                <a:ea typeface="Nunito"/>
                <a:cs typeface="Nunito"/>
                <a:sym typeface="Nunito"/>
              </a:rPr>
              <a:t>K-Clique</a:t>
            </a:r>
            <a:endParaRPr sz="1300">
              <a:solidFill>
                <a:schemeClr val="dk2"/>
              </a:solidFill>
              <a:highlight>
                <a:schemeClr val="lt1"/>
              </a:highlight>
              <a:latin typeface="Nunito"/>
              <a:ea typeface="Nunito"/>
              <a:cs typeface="Nunito"/>
              <a:sym typeface="Nunito"/>
            </a:endParaRPr>
          </a:p>
          <a:p>
            <a:pPr indent="-311150" lvl="0" marL="457200" rtl="0" algn="l">
              <a:spcBef>
                <a:spcPts val="0"/>
              </a:spcBef>
              <a:spcAft>
                <a:spcPts val="0"/>
              </a:spcAft>
              <a:buClr>
                <a:schemeClr val="dk2"/>
              </a:buClr>
              <a:buSzPts val="1300"/>
              <a:buFont typeface="Nunito"/>
              <a:buAutoNum type="alphaLcPeriod"/>
            </a:pPr>
            <a:r>
              <a:rPr lang="en-GB" sz="1300">
                <a:solidFill>
                  <a:schemeClr val="dk2"/>
                </a:solidFill>
                <a:highlight>
                  <a:schemeClr val="lt1"/>
                </a:highlight>
                <a:latin typeface="Nunito"/>
                <a:ea typeface="Nunito"/>
                <a:cs typeface="Nunito"/>
                <a:sym typeface="Nunito"/>
              </a:rPr>
              <a:t> Label propagation</a:t>
            </a:r>
            <a:endParaRPr sz="1300">
              <a:solidFill>
                <a:schemeClr val="dk2"/>
              </a:solidFill>
              <a:highlight>
                <a:schemeClr val="lt1"/>
              </a:highlight>
              <a:latin typeface="Nunito"/>
              <a:ea typeface="Nunito"/>
              <a:cs typeface="Nunito"/>
              <a:sym typeface="Nunito"/>
            </a:endParaRPr>
          </a:p>
        </p:txBody>
      </p:sp>
      <p:sp>
        <p:nvSpPr>
          <p:cNvPr id="707" name="Google Shape;707;p48"/>
          <p:cNvSpPr txBox="1"/>
          <p:nvPr/>
        </p:nvSpPr>
        <p:spPr>
          <a:xfrm>
            <a:off x="3648875" y="3029775"/>
            <a:ext cx="1535400" cy="969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700">
                <a:solidFill>
                  <a:srgbClr val="F7F7F8"/>
                </a:solidFill>
                <a:latin typeface="Nunito"/>
                <a:ea typeface="Nunito"/>
                <a:cs typeface="Nunito"/>
                <a:sym typeface="Nunito"/>
              </a:rPr>
              <a:t>Cardinality of Communities</a:t>
            </a:r>
            <a:endParaRPr b="1" sz="1700">
              <a:solidFill>
                <a:srgbClr val="F7F7F8"/>
              </a:solidFill>
              <a:latin typeface="Nunito"/>
              <a:ea typeface="Nunito"/>
              <a:cs typeface="Nunito"/>
              <a:sym typeface="Nuni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11" name="Shape 711"/>
        <p:cNvGrpSpPr/>
        <p:nvPr/>
      </p:nvGrpSpPr>
      <p:grpSpPr>
        <a:xfrm>
          <a:off x="0" y="0"/>
          <a:ext cx="0" cy="0"/>
          <a:chOff x="0" y="0"/>
          <a:chExt cx="0" cy="0"/>
        </a:xfrm>
      </p:grpSpPr>
      <p:sp>
        <p:nvSpPr>
          <p:cNvPr id="712" name="Google Shape;712;p49"/>
          <p:cNvSpPr txBox="1"/>
          <p:nvPr>
            <p:ph type="ctrTitle"/>
          </p:nvPr>
        </p:nvSpPr>
        <p:spPr>
          <a:xfrm>
            <a:off x="824000" y="316775"/>
            <a:ext cx="8178600" cy="879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i="1" lang="en-GB" u="sng"/>
              <a:t>Static Community Discovery</a:t>
            </a:r>
            <a:endParaRPr i="1" u="sng"/>
          </a:p>
        </p:txBody>
      </p:sp>
      <p:sp>
        <p:nvSpPr>
          <p:cNvPr id="713" name="Google Shape;713;p49"/>
          <p:cNvSpPr txBox="1"/>
          <p:nvPr>
            <p:ph idx="1" type="subTitle"/>
          </p:nvPr>
        </p:nvSpPr>
        <p:spPr>
          <a:xfrm>
            <a:off x="93000" y="1386600"/>
            <a:ext cx="8805000" cy="1600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GB" sz="1500">
                <a:solidFill>
                  <a:srgbClr val="F7F7F8"/>
                </a:solidFill>
                <a:latin typeface="Times New Roman"/>
                <a:ea typeface="Times New Roman"/>
                <a:cs typeface="Times New Roman"/>
                <a:sym typeface="Times New Roman"/>
              </a:rPr>
              <a:t>The </a:t>
            </a:r>
            <a:r>
              <a:rPr b="1" lang="en-GB" sz="1500">
                <a:solidFill>
                  <a:srgbClr val="F7F7F8"/>
                </a:solidFill>
                <a:latin typeface="Times New Roman"/>
                <a:ea typeface="Times New Roman"/>
                <a:cs typeface="Times New Roman"/>
                <a:sym typeface="Times New Roman"/>
              </a:rPr>
              <a:t>Demon algorithm has produced overlaps between communities, which displays WordClouds of some communities identified by the algorithm. We  observed an example of the overlaps, particularly among the first 6 communities, all semantically related to tags concerning .NET programming.</a:t>
            </a:r>
            <a:endParaRPr b="1" sz="1500">
              <a:solidFill>
                <a:srgbClr val="F7F7F8"/>
              </a:solidFill>
              <a:latin typeface="Times New Roman"/>
              <a:ea typeface="Times New Roman"/>
              <a:cs typeface="Times New Roman"/>
              <a:sym typeface="Times New Roman"/>
            </a:endParaRPr>
          </a:p>
          <a:p>
            <a:pPr indent="0" lvl="0" marL="0" rtl="0" algn="l">
              <a:spcBef>
                <a:spcPts val="0"/>
              </a:spcBef>
              <a:spcAft>
                <a:spcPts val="0"/>
              </a:spcAft>
              <a:buNone/>
            </a:pPr>
            <a:r>
              <a:t/>
            </a:r>
            <a:endParaRPr b="1" sz="1500">
              <a:solidFill>
                <a:srgbClr val="F7F7F8"/>
              </a:solidFill>
              <a:latin typeface="Times New Roman"/>
              <a:ea typeface="Times New Roman"/>
              <a:cs typeface="Times New Roman"/>
              <a:sym typeface="Times New Roman"/>
            </a:endParaRPr>
          </a:p>
          <a:p>
            <a:pPr indent="0" lvl="0" marL="457200" rtl="0" algn="l">
              <a:spcBef>
                <a:spcPts val="0"/>
              </a:spcBef>
              <a:spcAft>
                <a:spcPts val="0"/>
              </a:spcAft>
              <a:buNone/>
            </a:pPr>
            <a:r>
              <a:t/>
            </a:r>
            <a:endParaRPr b="1" sz="1500">
              <a:solidFill>
                <a:srgbClr val="F7F7F8"/>
              </a:solidFill>
              <a:latin typeface="Times New Roman"/>
              <a:ea typeface="Times New Roman"/>
              <a:cs typeface="Times New Roman"/>
              <a:sym typeface="Times New Roman"/>
            </a:endParaRPr>
          </a:p>
          <a:p>
            <a:pPr indent="0" lvl="0" marL="914400" rtl="0" algn="l">
              <a:spcBef>
                <a:spcPts val="0"/>
              </a:spcBef>
              <a:spcAft>
                <a:spcPts val="0"/>
              </a:spcAft>
              <a:buNone/>
            </a:pPr>
            <a:r>
              <a:t/>
            </a:r>
            <a:endParaRPr b="1" sz="1700">
              <a:latin typeface="Times New Roman"/>
              <a:ea typeface="Times New Roman"/>
              <a:cs typeface="Times New Roman"/>
              <a:sym typeface="Times New Roman"/>
            </a:endParaRPr>
          </a:p>
        </p:txBody>
      </p:sp>
      <p:pic>
        <p:nvPicPr>
          <p:cNvPr id="714" name="Google Shape;714;p49"/>
          <p:cNvPicPr preferRelativeResize="0"/>
          <p:nvPr/>
        </p:nvPicPr>
        <p:blipFill>
          <a:blip r:embed="rId3">
            <a:alphaModFix/>
          </a:blip>
          <a:stretch>
            <a:fillRect/>
          </a:stretch>
        </p:blipFill>
        <p:spPr>
          <a:xfrm>
            <a:off x="1540150" y="2295675"/>
            <a:ext cx="5945525" cy="2695425"/>
          </a:xfrm>
          <a:prstGeom prst="rect">
            <a:avLst/>
          </a:prstGeom>
          <a:noFill/>
          <a:ln>
            <a:noFill/>
          </a:ln>
        </p:spPr>
      </p:pic>
      <p:sp>
        <p:nvSpPr>
          <p:cNvPr id="715" name="Google Shape;715;p49"/>
          <p:cNvSpPr txBox="1"/>
          <p:nvPr/>
        </p:nvSpPr>
        <p:spPr>
          <a:xfrm>
            <a:off x="2004525" y="3359250"/>
            <a:ext cx="6724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lt1"/>
                </a:solidFill>
                <a:latin typeface="Nunito"/>
                <a:ea typeface="Nunito"/>
                <a:cs typeface="Nunito"/>
                <a:sym typeface="Nunito"/>
              </a:rPr>
              <a:t>Community 0</a:t>
            </a:r>
            <a:endParaRPr sz="1300">
              <a:solidFill>
                <a:schemeClr val="lt1"/>
              </a:solidFill>
              <a:latin typeface="Nunito"/>
              <a:ea typeface="Nunito"/>
              <a:cs typeface="Nunito"/>
              <a:sym typeface="Nunito"/>
            </a:endParaRPr>
          </a:p>
        </p:txBody>
      </p:sp>
      <p:sp>
        <p:nvSpPr>
          <p:cNvPr id="716" name="Google Shape;716;p49"/>
          <p:cNvSpPr txBox="1"/>
          <p:nvPr/>
        </p:nvSpPr>
        <p:spPr>
          <a:xfrm>
            <a:off x="3952775" y="3359250"/>
            <a:ext cx="6724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lt1"/>
                </a:solidFill>
                <a:latin typeface="Nunito"/>
                <a:ea typeface="Nunito"/>
                <a:cs typeface="Nunito"/>
                <a:sym typeface="Nunito"/>
              </a:rPr>
              <a:t>Community 1</a:t>
            </a:r>
            <a:endParaRPr sz="1300">
              <a:solidFill>
                <a:schemeClr val="lt1"/>
              </a:solidFill>
              <a:latin typeface="Nunito"/>
              <a:ea typeface="Nunito"/>
              <a:cs typeface="Nunito"/>
              <a:sym typeface="Nunito"/>
            </a:endParaRPr>
          </a:p>
        </p:txBody>
      </p:sp>
      <p:sp>
        <p:nvSpPr>
          <p:cNvPr id="717" name="Google Shape;717;p49"/>
          <p:cNvSpPr txBox="1"/>
          <p:nvPr/>
        </p:nvSpPr>
        <p:spPr>
          <a:xfrm>
            <a:off x="6092850" y="3359250"/>
            <a:ext cx="6724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lt1"/>
                </a:solidFill>
                <a:latin typeface="Nunito"/>
                <a:ea typeface="Nunito"/>
                <a:cs typeface="Nunito"/>
                <a:sym typeface="Nunito"/>
              </a:rPr>
              <a:t>Community 2</a:t>
            </a:r>
            <a:endParaRPr sz="1300">
              <a:solidFill>
                <a:schemeClr val="lt1"/>
              </a:solidFill>
              <a:latin typeface="Nunito"/>
              <a:ea typeface="Nunito"/>
              <a:cs typeface="Nunito"/>
              <a:sym typeface="Nunito"/>
            </a:endParaRPr>
          </a:p>
        </p:txBody>
      </p:sp>
      <p:sp>
        <p:nvSpPr>
          <p:cNvPr id="718" name="Google Shape;718;p49"/>
          <p:cNvSpPr txBox="1"/>
          <p:nvPr/>
        </p:nvSpPr>
        <p:spPr>
          <a:xfrm>
            <a:off x="2004525" y="4758600"/>
            <a:ext cx="6724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lt1"/>
                </a:solidFill>
                <a:latin typeface="Nunito"/>
                <a:ea typeface="Nunito"/>
                <a:cs typeface="Nunito"/>
                <a:sym typeface="Nunito"/>
              </a:rPr>
              <a:t>Community 3</a:t>
            </a:r>
            <a:endParaRPr sz="1300">
              <a:solidFill>
                <a:schemeClr val="lt1"/>
              </a:solidFill>
              <a:latin typeface="Nunito"/>
              <a:ea typeface="Nunito"/>
              <a:cs typeface="Nunito"/>
              <a:sym typeface="Nunito"/>
            </a:endParaRPr>
          </a:p>
        </p:txBody>
      </p:sp>
      <p:sp>
        <p:nvSpPr>
          <p:cNvPr id="719" name="Google Shape;719;p49"/>
          <p:cNvSpPr txBox="1"/>
          <p:nvPr/>
        </p:nvSpPr>
        <p:spPr>
          <a:xfrm>
            <a:off x="3952775" y="4758600"/>
            <a:ext cx="6724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lt1"/>
                </a:solidFill>
                <a:latin typeface="Nunito"/>
                <a:ea typeface="Nunito"/>
                <a:cs typeface="Nunito"/>
                <a:sym typeface="Nunito"/>
              </a:rPr>
              <a:t>Community 4</a:t>
            </a:r>
            <a:endParaRPr sz="1300">
              <a:solidFill>
                <a:schemeClr val="lt1"/>
              </a:solidFill>
              <a:latin typeface="Nunito"/>
              <a:ea typeface="Nunito"/>
              <a:cs typeface="Nunito"/>
              <a:sym typeface="Nunito"/>
            </a:endParaRPr>
          </a:p>
        </p:txBody>
      </p:sp>
      <p:sp>
        <p:nvSpPr>
          <p:cNvPr id="720" name="Google Shape;720;p49"/>
          <p:cNvSpPr txBox="1"/>
          <p:nvPr/>
        </p:nvSpPr>
        <p:spPr>
          <a:xfrm>
            <a:off x="5974675" y="4758600"/>
            <a:ext cx="6724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lt1"/>
                </a:solidFill>
                <a:latin typeface="Nunito"/>
                <a:ea typeface="Nunito"/>
                <a:cs typeface="Nunito"/>
                <a:sym typeface="Nunito"/>
              </a:rPr>
              <a:t>Community 5</a:t>
            </a:r>
            <a:endParaRPr sz="1300">
              <a:solidFill>
                <a:schemeClr val="lt1"/>
              </a:solidFill>
              <a:latin typeface="Nunito"/>
              <a:ea typeface="Nunito"/>
              <a:cs typeface="Nunito"/>
              <a:sym typeface="Nuni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24" name="Shape 724"/>
        <p:cNvGrpSpPr/>
        <p:nvPr/>
      </p:nvGrpSpPr>
      <p:grpSpPr>
        <a:xfrm>
          <a:off x="0" y="0"/>
          <a:ext cx="0" cy="0"/>
          <a:chOff x="0" y="0"/>
          <a:chExt cx="0" cy="0"/>
        </a:xfrm>
      </p:grpSpPr>
      <p:sp>
        <p:nvSpPr>
          <p:cNvPr id="725" name="Google Shape;725;p50"/>
          <p:cNvSpPr txBox="1"/>
          <p:nvPr>
            <p:ph type="ctrTitle"/>
          </p:nvPr>
        </p:nvSpPr>
        <p:spPr>
          <a:xfrm>
            <a:off x="824000" y="316775"/>
            <a:ext cx="8178600" cy="879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i="1" lang="en-GB" u="sng"/>
              <a:t>Static Community Discovery</a:t>
            </a:r>
            <a:endParaRPr i="1" u="sng"/>
          </a:p>
        </p:txBody>
      </p:sp>
      <p:sp>
        <p:nvSpPr>
          <p:cNvPr id="726" name="Google Shape;726;p50"/>
          <p:cNvSpPr txBox="1"/>
          <p:nvPr>
            <p:ph idx="1" type="subTitle"/>
          </p:nvPr>
        </p:nvSpPr>
        <p:spPr>
          <a:xfrm>
            <a:off x="93000" y="1386600"/>
            <a:ext cx="8805000" cy="3663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7F7F8"/>
                </a:solidFill>
                <a:latin typeface="Times New Roman"/>
                <a:ea typeface="Times New Roman"/>
                <a:cs typeface="Times New Roman"/>
                <a:sym typeface="Times New Roman"/>
              </a:rPr>
              <a:t>The best results, considering the metrics and the number of partitions, were obtained by the Louvain algorithm. Although the number of communities obtained by Louvain  was close to that of the Demon algorithm, </a:t>
            </a:r>
            <a:r>
              <a:rPr b="1" lang="en-GB">
                <a:solidFill>
                  <a:srgbClr val="F7F7F8"/>
                </a:solidFill>
                <a:latin typeface="Times New Roman"/>
                <a:ea typeface="Times New Roman"/>
                <a:cs typeface="Times New Roman"/>
                <a:sym typeface="Times New Roman"/>
              </a:rPr>
              <a:t>Louvain had the absolute best values for Conductance and Modularity.</a:t>
            </a:r>
            <a:r>
              <a:rPr lang="en-GB">
                <a:solidFill>
                  <a:srgbClr val="F7F7F8"/>
                </a:solidFill>
                <a:latin typeface="Times New Roman"/>
                <a:ea typeface="Times New Roman"/>
                <a:cs typeface="Times New Roman"/>
                <a:sym typeface="Times New Roman"/>
              </a:rPr>
              <a:t> Louvain achieved not only fewer large partitions than Demon  and smaller-sized partitions (given the non-overlapping characteristics of the model) but also semantically more meaningful partitions.</a:t>
            </a:r>
            <a:endParaRPr>
              <a:solidFill>
                <a:srgbClr val="F7F7F8"/>
              </a:solidFill>
              <a:latin typeface="Times New Roman"/>
              <a:ea typeface="Times New Roman"/>
              <a:cs typeface="Times New Roman"/>
              <a:sym typeface="Times New Roman"/>
            </a:endParaRPr>
          </a:p>
          <a:p>
            <a:pPr indent="-330200" lvl="0" marL="457200" rtl="0" algn="l">
              <a:spcBef>
                <a:spcPts val="0"/>
              </a:spcBef>
              <a:spcAft>
                <a:spcPts val="0"/>
              </a:spcAft>
              <a:buClr>
                <a:srgbClr val="F7F7F8"/>
              </a:buClr>
              <a:buSzPts val="1600"/>
              <a:buFont typeface="Times New Roman"/>
              <a:buChar char="●"/>
            </a:pPr>
            <a:r>
              <a:rPr lang="en-GB">
                <a:solidFill>
                  <a:srgbClr val="F7F7F8"/>
                </a:solidFill>
                <a:latin typeface="Times New Roman"/>
                <a:ea typeface="Times New Roman"/>
                <a:cs typeface="Times New Roman"/>
                <a:sym typeface="Times New Roman"/>
              </a:rPr>
              <a:t>Word Clouds of four communities obtained by the Louvain model are shown, where semantic divisions between the communities are noticeable:</a:t>
            </a:r>
            <a:endParaRPr>
              <a:solidFill>
                <a:srgbClr val="F7F7F8"/>
              </a:solidFill>
              <a:latin typeface="Times New Roman"/>
              <a:ea typeface="Times New Roman"/>
              <a:cs typeface="Times New Roman"/>
              <a:sym typeface="Times New Roman"/>
            </a:endParaRPr>
          </a:p>
          <a:p>
            <a:pPr indent="-330200" lvl="0" marL="457200" rtl="0" algn="l">
              <a:spcBef>
                <a:spcPts val="0"/>
              </a:spcBef>
              <a:spcAft>
                <a:spcPts val="0"/>
              </a:spcAft>
              <a:buClr>
                <a:srgbClr val="F7F7F8"/>
              </a:buClr>
              <a:buSzPts val="1600"/>
              <a:buFont typeface="Times New Roman"/>
              <a:buChar char="●"/>
            </a:pPr>
            <a:r>
              <a:rPr b="1" lang="en-GB">
                <a:solidFill>
                  <a:srgbClr val="F7F7F8"/>
                </a:solidFill>
                <a:latin typeface="Times New Roman"/>
                <a:ea typeface="Times New Roman"/>
                <a:cs typeface="Times New Roman"/>
                <a:sym typeface="Times New Roman"/>
              </a:rPr>
              <a:t>Community 0 - frontend development,</a:t>
            </a:r>
            <a:r>
              <a:rPr lang="en-GB">
                <a:solidFill>
                  <a:srgbClr val="F7F7F8"/>
                </a:solidFill>
                <a:latin typeface="Times New Roman"/>
                <a:ea typeface="Times New Roman"/>
                <a:cs typeface="Times New Roman"/>
                <a:sym typeface="Times New Roman"/>
              </a:rPr>
              <a:t> with terms such as react, javascript, angular, and css.</a:t>
            </a:r>
            <a:endParaRPr>
              <a:solidFill>
                <a:srgbClr val="F7F7F8"/>
              </a:solidFill>
              <a:latin typeface="Times New Roman"/>
              <a:ea typeface="Times New Roman"/>
              <a:cs typeface="Times New Roman"/>
              <a:sym typeface="Times New Roman"/>
            </a:endParaRPr>
          </a:p>
          <a:p>
            <a:pPr indent="-330200" lvl="0" marL="457200" rtl="0" algn="l">
              <a:spcBef>
                <a:spcPts val="0"/>
              </a:spcBef>
              <a:spcAft>
                <a:spcPts val="0"/>
              </a:spcAft>
              <a:buClr>
                <a:srgbClr val="F7F7F8"/>
              </a:buClr>
              <a:buSzPts val="1600"/>
              <a:buFont typeface="Times New Roman"/>
              <a:buChar char="●"/>
            </a:pPr>
            <a:r>
              <a:rPr b="1" lang="en-GB">
                <a:solidFill>
                  <a:srgbClr val="F7F7F8"/>
                </a:solidFill>
                <a:latin typeface="Times New Roman"/>
                <a:ea typeface="Times New Roman"/>
                <a:cs typeface="Times New Roman"/>
                <a:sym typeface="Times New Roman"/>
              </a:rPr>
              <a:t>Community 1 - development in Python and Julia</a:t>
            </a:r>
            <a:r>
              <a:rPr lang="en-GB">
                <a:solidFill>
                  <a:srgbClr val="F7F7F8"/>
                </a:solidFill>
                <a:latin typeface="Times New Roman"/>
                <a:ea typeface="Times New Roman"/>
                <a:cs typeface="Times New Roman"/>
                <a:sym typeface="Times New Roman"/>
              </a:rPr>
              <a:t>, with terms associated with these languages, including frameworks and libraries such as Django, Flask, and Matplotlib.</a:t>
            </a:r>
            <a:endParaRPr>
              <a:solidFill>
                <a:srgbClr val="F7F7F8"/>
              </a:solidFill>
              <a:latin typeface="Times New Roman"/>
              <a:ea typeface="Times New Roman"/>
              <a:cs typeface="Times New Roman"/>
              <a:sym typeface="Times New Roman"/>
            </a:endParaRPr>
          </a:p>
          <a:p>
            <a:pPr indent="-330200" lvl="0" marL="457200" rtl="0" algn="l">
              <a:spcBef>
                <a:spcPts val="0"/>
              </a:spcBef>
              <a:spcAft>
                <a:spcPts val="0"/>
              </a:spcAft>
              <a:buClr>
                <a:srgbClr val="F7F7F8"/>
              </a:buClr>
              <a:buSzPts val="1600"/>
              <a:buFont typeface="Times New Roman"/>
              <a:buChar char="●"/>
            </a:pPr>
            <a:r>
              <a:rPr b="1" lang="en-GB">
                <a:solidFill>
                  <a:srgbClr val="F7F7F8"/>
                </a:solidFill>
                <a:latin typeface="Times New Roman"/>
                <a:ea typeface="Times New Roman"/>
                <a:cs typeface="Times New Roman"/>
                <a:sym typeface="Times New Roman"/>
              </a:rPr>
              <a:t>Community 3 - version control,</a:t>
            </a:r>
            <a:r>
              <a:rPr lang="en-GB">
                <a:solidFill>
                  <a:srgbClr val="F7F7F8"/>
                </a:solidFill>
                <a:latin typeface="Times New Roman"/>
                <a:ea typeface="Times New Roman"/>
                <a:cs typeface="Times New Roman"/>
                <a:sym typeface="Times New Roman"/>
              </a:rPr>
              <a:t> with terms related to debuggers, web services, and GitHub.</a:t>
            </a:r>
            <a:endParaRPr>
              <a:solidFill>
                <a:srgbClr val="F7F7F8"/>
              </a:solidFill>
              <a:latin typeface="Times New Roman"/>
              <a:ea typeface="Times New Roman"/>
              <a:cs typeface="Times New Roman"/>
              <a:sym typeface="Times New Roman"/>
            </a:endParaRPr>
          </a:p>
          <a:p>
            <a:pPr indent="-330200" lvl="0" marL="457200" rtl="0" algn="l">
              <a:spcBef>
                <a:spcPts val="0"/>
              </a:spcBef>
              <a:spcAft>
                <a:spcPts val="0"/>
              </a:spcAft>
              <a:buClr>
                <a:srgbClr val="F7F7F8"/>
              </a:buClr>
              <a:buSzPts val="1600"/>
              <a:buFont typeface="Times New Roman"/>
              <a:buChar char="●"/>
            </a:pPr>
            <a:r>
              <a:rPr b="1" lang="en-GB">
                <a:solidFill>
                  <a:srgbClr val="F7F7F8"/>
                </a:solidFill>
                <a:latin typeface="Times New Roman"/>
                <a:ea typeface="Times New Roman"/>
                <a:cs typeface="Times New Roman"/>
                <a:sym typeface="Times New Roman"/>
              </a:rPr>
              <a:t>Community 12- development in Ruby,</a:t>
            </a:r>
            <a:r>
              <a:rPr lang="en-GB">
                <a:solidFill>
                  <a:srgbClr val="F7F7F8"/>
                </a:solidFill>
                <a:latin typeface="Times New Roman"/>
                <a:ea typeface="Times New Roman"/>
                <a:cs typeface="Times New Roman"/>
                <a:sym typeface="Times New Roman"/>
              </a:rPr>
              <a:t> with frameworks and keywords linked to the language, such as bundle and rubygems.</a:t>
            </a:r>
            <a:endParaRPr>
              <a:solidFill>
                <a:srgbClr val="F7F7F8"/>
              </a:solidFill>
              <a:latin typeface="Times New Roman"/>
              <a:ea typeface="Times New Roman"/>
              <a:cs typeface="Times New Roman"/>
              <a:sym typeface="Times New Roman"/>
            </a:endParaRPr>
          </a:p>
          <a:p>
            <a:pPr indent="0" lvl="0" marL="914400" rtl="0" algn="l">
              <a:spcBef>
                <a:spcPts val="0"/>
              </a:spcBef>
              <a:spcAft>
                <a:spcPts val="0"/>
              </a:spcAft>
              <a:buNone/>
            </a:pPr>
            <a:r>
              <a:t/>
            </a:r>
            <a:endParaRPr sz="1800">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30" name="Shape 730"/>
        <p:cNvGrpSpPr/>
        <p:nvPr/>
      </p:nvGrpSpPr>
      <p:grpSpPr>
        <a:xfrm>
          <a:off x="0" y="0"/>
          <a:ext cx="0" cy="0"/>
          <a:chOff x="0" y="0"/>
          <a:chExt cx="0" cy="0"/>
        </a:xfrm>
      </p:grpSpPr>
      <p:sp>
        <p:nvSpPr>
          <p:cNvPr id="731" name="Google Shape;731;p51"/>
          <p:cNvSpPr txBox="1"/>
          <p:nvPr>
            <p:ph type="ctrTitle"/>
          </p:nvPr>
        </p:nvSpPr>
        <p:spPr>
          <a:xfrm>
            <a:off x="824000" y="316775"/>
            <a:ext cx="8178600" cy="879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i="1" lang="en-GB" u="sng"/>
              <a:t>Static Community Discovery</a:t>
            </a:r>
            <a:endParaRPr i="1" u="sng"/>
          </a:p>
        </p:txBody>
      </p:sp>
      <p:sp>
        <p:nvSpPr>
          <p:cNvPr id="732" name="Google Shape;732;p51"/>
          <p:cNvSpPr txBox="1"/>
          <p:nvPr>
            <p:ph idx="1" type="subTitle"/>
          </p:nvPr>
        </p:nvSpPr>
        <p:spPr>
          <a:xfrm>
            <a:off x="824000" y="1386600"/>
            <a:ext cx="8073900" cy="677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t/>
            </a:r>
            <a:endParaRPr b="1" sz="1500">
              <a:solidFill>
                <a:srgbClr val="F7F7F8"/>
              </a:solidFill>
              <a:latin typeface="Times New Roman"/>
              <a:ea typeface="Times New Roman"/>
              <a:cs typeface="Times New Roman"/>
              <a:sym typeface="Times New Roman"/>
            </a:endParaRPr>
          </a:p>
          <a:p>
            <a:pPr indent="0" lvl="0" marL="914400" rtl="0" algn="l">
              <a:spcBef>
                <a:spcPts val="0"/>
              </a:spcBef>
              <a:spcAft>
                <a:spcPts val="0"/>
              </a:spcAft>
              <a:buNone/>
            </a:pPr>
            <a:r>
              <a:t/>
            </a:r>
            <a:endParaRPr b="1" sz="1700">
              <a:latin typeface="Times New Roman"/>
              <a:ea typeface="Times New Roman"/>
              <a:cs typeface="Times New Roman"/>
              <a:sym typeface="Times New Roman"/>
            </a:endParaRPr>
          </a:p>
        </p:txBody>
      </p:sp>
      <p:pic>
        <p:nvPicPr>
          <p:cNvPr id="733" name="Google Shape;733;p51"/>
          <p:cNvPicPr preferRelativeResize="0"/>
          <p:nvPr/>
        </p:nvPicPr>
        <p:blipFill>
          <a:blip r:embed="rId3">
            <a:alphaModFix/>
          </a:blip>
          <a:stretch>
            <a:fillRect/>
          </a:stretch>
        </p:blipFill>
        <p:spPr>
          <a:xfrm>
            <a:off x="824000" y="1030475"/>
            <a:ext cx="3305650" cy="1892900"/>
          </a:xfrm>
          <a:prstGeom prst="rect">
            <a:avLst/>
          </a:prstGeom>
          <a:noFill/>
          <a:ln>
            <a:noFill/>
          </a:ln>
        </p:spPr>
      </p:pic>
      <p:pic>
        <p:nvPicPr>
          <p:cNvPr id="734" name="Google Shape;734;p51"/>
          <p:cNvPicPr preferRelativeResize="0"/>
          <p:nvPr/>
        </p:nvPicPr>
        <p:blipFill>
          <a:blip r:embed="rId4">
            <a:alphaModFix/>
          </a:blip>
          <a:stretch>
            <a:fillRect/>
          </a:stretch>
        </p:blipFill>
        <p:spPr>
          <a:xfrm>
            <a:off x="5371450" y="1065350"/>
            <a:ext cx="3421901" cy="1823150"/>
          </a:xfrm>
          <a:prstGeom prst="rect">
            <a:avLst/>
          </a:prstGeom>
          <a:noFill/>
          <a:ln>
            <a:noFill/>
          </a:ln>
        </p:spPr>
      </p:pic>
      <p:pic>
        <p:nvPicPr>
          <p:cNvPr id="735" name="Google Shape;735;p51"/>
          <p:cNvPicPr preferRelativeResize="0"/>
          <p:nvPr/>
        </p:nvPicPr>
        <p:blipFill>
          <a:blip r:embed="rId5">
            <a:alphaModFix/>
          </a:blip>
          <a:stretch>
            <a:fillRect/>
          </a:stretch>
        </p:blipFill>
        <p:spPr>
          <a:xfrm>
            <a:off x="824002" y="3027975"/>
            <a:ext cx="3305650" cy="1950200"/>
          </a:xfrm>
          <a:prstGeom prst="rect">
            <a:avLst/>
          </a:prstGeom>
          <a:noFill/>
          <a:ln>
            <a:noFill/>
          </a:ln>
        </p:spPr>
      </p:pic>
      <p:pic>
        <p:nvPicPr>
          <p:cNvPr id="736" name="Google Shape;736;p51"/>
          <p:cNvPicPr preferRelativeResize="0"/>
          <p:nvPr/>
        </p:nvPicPr>
        <p:blipFill>
          <a:blip r:embed="rId6">
            <a:alphaModFix/>
          </a:blip>
          <a:stretch>
            <a:fillRect/>
          </a:stretch>
        </p:blipFill>
        <p:spPr>
          <a:xfrm>
            <a:off x="5354199" y="3040900"/>
            <a:ext cx="3305650" cy="1950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40" name="Shape 740"/>
        <p:cNvGrpSpPr/>
        <p:nvPr/>
      </p:nvGrpSpPr>
      <p:grpSpPr>
        <a:xfrm>
          <a:off x="0" y="0"/>
          <a:ext cx="0" cy="0"/>
          <a:chOff x="0" y="0"/>
          <a:chExt cx="0" cy="0"/>
        </a:xfrm>
      </p:grpSpPr>
      <p:sp>
        <p:nvSpPr>
          <p:cNvPr id="741" name="Google Shape;741;p52"/>
          <p:cNvSpPr txBox="1"/>
          <p:nvPr>
            <p:ph type="ctrTitle"/>
          </p:nvPr>
        </p:nvSpPr>
        <p:spPr>
          <a:xfrm>
            <a:off x="824000" y="316775"/>
            <a:ext cx="8178600" cy="879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i="1" lang="en-GB" u="sng"/>
              <a:t>Static Community Discovery</a:t>
            </a:r>
            <a:endParaRPr i="1" u="sng"/>
          </a:p>
        </p:txBody>
      </p:sp>
      <p:sp>
        <p:nvSpPr>
          <p:cNvPr id="742" name="Google Shape;742;p52"/>
          <p:cNvSpPr txBox="1"/>
          <p:nvPr>
            <p:ph idx="1" type="subTitle"/>
          </p:nvPr>
        </p:nvSpPr>
        <p:spPr>
          <a:xfrm>
            <a:off x="145300" y="1386600"/>
            <a:ext cx="8752500" cy="2308800"/>
          </a:xfrm>
          <a:prstGeom prst="rect">
            <a:avLst/>
          </a:prstGeom>
        </p:spPr>
        <p:txBody>
          <a:bodyPr anchorCtr="0" anchor="t" bIns="91425" lIns="91425" spcFirstLastPara="1" rIns="91425" wrap="square" tIns="91425">
            <a:spAutoFit/>
          </a:bodyPr>
          <a:lstStyle/>
          <a:p>
            <a:pPr indent="-336550" lvl="0" marL="457200" rtl="0" algn="l">
              <a:spcBef>
                <a:spcPts val="0"/>
              </a:spcBef>
              <a:spcAft>
                <a:spcPts val="0"/>
              </a:spcAft>
              <a:buClr>
                <a:srgbClr val="F7F7F8"/>
              </a:buClr>
              <a:buSzPts val="1700"/>
              <a:buFont typeface="Times New Roman"/>
              <a:buChar char="●"/>
            </a:pPr>
            <a:r>
              <a:rPr lang="en-GB" sz="1700">
                <a:solidFill>
                  <a:srgbClr val="F7F7F8"/>
                </a:solidFill>
                <a:latin typeface="Times New Roman"/>
                <a:ea typeface="Times New Roman"/>
                <a:cs typeface="Times New Roman"/>
                <a:sym typeface="Times New Roman"/>
              </a:rPr>
              <a:t>It's evident that the number of nodes and edges tends to decrease from a community with a low index (e.g., Community 0) to a community with a high index (e.g., Community 12), leading to a decrease in related parameters.. This demonstrates that the Louvain algorithm identifies communities with increasingly smaller and denser structures rather than communities with an even distribution of nodes.</a:t>
            </a:r>
            <a:endParaRPr sz="1700">
              <a:solidFill>
                <a:srgbClr val="F7F7F8"/>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700">
              <a:solidFill>
                <a:srgbClr val="F7F7F8"/>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700">
              <a:solidFill>
                <a:srgbClr val="F7F7F8"/>
              </a:solidFill>
              <a:latin typeface="Times New Roman"/>
              <a:ea typeface="Times New Roman"/>
              <a:cs typeface="Times New Roman"/>
              <a:sym typeface="Times New Roman"/>
            </a:endParaRPr>
          </a:p>
          <a:p>
            <a:pPr indent="0" lvl="0" marL="914400" rtl="0" algn="l">
              <a:spcBef>
                <a:spcPts val="0"/>
              </a:spcBef>
              <a:spcAft>
                <a:spcPts val="0"/>
              </a:spcAft>
              <a:buNone/>
            </a:pPr>
            <a:r>
              <a:t/>
            </a:r>
            <a:endParaRPr sz="1900">
              <a:latin typeface="Times New Roman"/>
              <a:ea typeface="Times New Roman"/>
              <a:cs typeface="Times New Roman"/>
              <a:sym typeface="Times New Roman"/>
            </a:endParaRPr>
          </a:p>
        </p:txBody>
      </p:sp>
      <p:pic>
        <p:nvPicPr>
          <p:cNvPr id="743" name="Google Shape;743;p52"/>
          <p:cNvPicPr preferRelativeResize="0"/>
          <p:nvPr/>
        </p:nvPicPr>
        <p:blipFill>
          <a:blip r:embed="rId3">
            <a:alphaModFix/>
          </a:blip>
          <a:stretch>
            <a:fillRect/>
          </a:stretch>
        </p:blipFill>
        <p:spPr>
          <a:xfrm>
            <a:off x="2227250" y="2869200"/>
            <a:ext cx="4595875" cy="1745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22" name="Shape 522"/>
        <p:cNvGrpSpPr/>
        <p:nvPr/>
      </p:nvGrpSpPr>
      <p:grpSpPr>
        <a:xfrm>
          <a:off x="0" y="0"/>
          <a:ext cx="0" cy="0"/>
          <a:chOff x="0" y="0"/>
          <a:chExt cx="0" cy="0"/>
        </a:xfrm>
      </p:grpSpPr>
      <p:sp>
        <p:nvSpPr>
          <p:cNvPr id="523" name="Google Shape;523;p26"/>
          <p:cNvSpPr txBox="1"/>
          <p:nvPr>
            <p:ph type="ctrTitle"/>
          </p:nvPr>
        </p:nvSpPr>
        <p:spPr>
          <a:xfrm>
            <a:off x="248225" y="234800"/>
            <a:ext cx="8569800" cy="9840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i="1" lang="en-GB" u="sng"/>
              <a:t>Related work Tag </a:t>
            </a:r>
            <a:r>
              <a:rPr i="1" lang="en-GB" u="sng"/>
              <a:t>recommendation</a:t>
            </a:r>
            <a:r>
              <a:rPr i="1" lang="en-GB" u="sng"/>
              <a:t> systems</a:t>
            </a:r>
            <a:endParaRPr i="1" u="sng"/>
          </a:p>
        </p:txBody>
      </p:sp>
      <p:sp>
        <p:nvSpPr>
          <p:cNvPr id="524" name="Google Shape;524;p26"/>
          <p:cNvSpPr txBox="1"/>
          <p:nvPr>
            <p:ph idx="1" type="subTitle"/>
          </p:nvPr>
        </p:nvSpPr>
        <p:spPr>
          <a:xfrm>
            <a:off x="684275" y="1352825"/>
            <a:ext cx="7430100" cy="2955300"/>
          </a:xfrm>
          <a:prstGeom prst="rect">
            <a:avLst/>
          </a:prstGeom>
        </p:spPr>
        <p:txBody>
          <a:bodyPr anchorCtr="0" anchor="t" bIns="91425" lIns="91425" spcFirstLastPara="1" rIns="91425" wrap="square" tIns="91425">
            <a:spAutoFit/>
          </a:bodyPr>
          <a:lstStyle/>
          <a:p>
            <a:pPr indent="-323850" lvl="0" marL="457200" rtl="0" algn="l">
              <a:spcBef>
                <a:spcPts val="0"/>
              </a:spcBef>
              <a:spcAft>
                <a:spcPts val="0"/>
              </a:spcAft>
              <a:buClr>
                <a:srgbClr val="F7F7F8"/>
              </a:buClr>
              <a:buSzPts val="1500"/>
              <a:buFont typeface="Times New Roman"/>
              <a:buChar char="●"/>
            </a:pPr>
            <a:r>
              <a:rPr b="1" lang="en-GB" sz="1500" u="sng">
                <a:solidFill>
                  <a:srgbClr val="F7F7F8"/>
                </a:solidFill>
                <a:latin typeface="Times New Roman"/>
                <a:ea typeface="Times New Roman"/>
                <a:cs typeface="Times New Roman"/>
                <a:sym typeface="Times New Roman"/>
                <a:hlinkClick r:id="rId3">
                  <a:extLst>
                    <a:ext uri="{A12FA001-AC4F-418D-AE19-62706E023703}">
                      <ahyp:hlinkClr val="tx"/>
                    </a:ext>
                  </a:extLst>
                </a:hlinkClick>
              </a:rPr>
              <a:t>https://www.researchgate.net/profile/Thomas-Roth-Berghofer/publication/225070583_ConTag_A_Semantic_Tag_Recommendation_System/links/0912f50c5cc6d16410000000/ConTag-A-Semantic-Tag-Recommendation-System.pdf</a:t>
            </a:r>
            <a:endParaRPr b="1" sz="1500">
              <a:solidFill>
                <a:srgbClr val="F7F7F8"/>
              </a:solidFill>
              <a:latin typeface="Times New Roman"/>
              <a:ea typeface="Times New Roman"/>
              <a:cs typeface="Times New Roman"/>
              <a:sym typeface="Times New Roman"/>
            </a:endParaRPr>
          </a:p>
          <a:p>
            <a:pPr indent="0" lvl="0" marL="0" rtl="0" algn="l">
              <a:spcBef>
                <a:spcPts val="0"/>
              </a:spcBef>
              <a:spcAft>
                <a:spcPts val="0"/>
              </a:spcAft>
              <a:buNone/>
            </a:pPr>
            <a:r>
              <a:t/>
            </a:r>
            <a:endParaRPr b="1" sz="1500">
              <a:solidFill>
                <a:srgbClr val="F7F7F8"/>
              </a:solidFill>
              <a:latin typeface="Times New Roman"/>
              <a:ea typeface="Times New Roman"/>
              <a:cs typeface="Times New Roman"/>
              <a:sym typeface="Times New Roman"/>
            </a:endParaRPr>
          </a:p>
          <a:p>
            <a:pPr indent="-323850" lvl="0" marL="457200" rtl="0" algn="l">
              <a:spcBef>
                <a:spcPts val="0"/>
              </a:spcBef>
              <a:spcAft>
                <a:spcPts val="0"/>
              </a:spcAft>
              <a:buClr>
                <a:srgbClr val="F7F7F8"/>
              </a:buClr>
              <a:buSzPts val="1500"/>
              <a:buFont typeface="Times New Roman"/>
              <a:buChar char="●"/>
            </a:pPr>
            <a:r>
              <a:rPr b="1" lang="en-GB" sz="1500" u="sng">
                <a:solidFill>
                  <a:srgbClr val="F7F7F8"/>
                </a:solidFill>
                <a:latin typeface="Times New Roman"/>
                <a:ea typeface="Times New Roman"/>
                <a:cs typeface="Times New Roman"/>
                <a:sym typeface="Times New Roman"/>
                <a:hlinkClick r:id="rId4">
                  <a:extLst>
                    <a:ext uri="{A12FA001-AC4F-418D-AE19-62706E023703}">
                      <ahyp:hlinkClr val="tx"/>
                    </a:ext>
                  </a:extLst>
                </a:hlinkClick>
              </a:rPr>
              <a:t>https://www.kde.cs.uni-kassel.de/wp-content/uploads/ws/dc09/papers/proceedings.pdf#page=285</a:t>
            </a:r>
            <a:endParaRPr b="1" sz="1500">
              <a:solidFill>
                <a:srgbClr val="F7F7F8"/>
              </a:solidFill>
              <a:latin typeface="Times New Roman"/>
              <a:ea typeface="Times New Roman"/>
              <a:cs typeface="Times New Roman"/>
              <a:sym typeface="Times New Roman"/>
            </a:endParaRPr>
          </a:p>
          <a:p>
            <a:pPr indent="0" lvl="0" marL="457200" rtl="0" algn="l">
              <a:spcBef>
                <a:spcPts val="0"/>
              </a:spcBef>
              <a:spcAft>
                <a:spcPts val="0"/>
              </a:spcAft>
              <a:buNone/>
            </a:pPr>
            <a:r>
              <a:t/>
            </a:r>
            <a:endParaRPr b="1" sz="1500">
              <a:solidFill>
                <a:srgbClr val="F7F7F8"/>
              </a:solidFill>
              <a:latin typeface="Times New Roman"/>
              <a:ea typeface="Times New Roman"/>
              <a:cs typeface="Times New Roman"/>
              <a:sym typeface="Times New Roman"/>
            </a:endParaRPr>
          </a:p>
          <a:p>
            <a:pPr indent="-323850" lvl="0" marL="457200" rtl="0" algn="l">
              <a:spcBef>
                <a:spcPts val="0"/>
              </a:spcBef>
              <a:spcAft>
                <a:spcPts val="0"/>
              </a:spcAft>
              <a:buClr>
                <a:srgbClr val="F7F7F8"/>
              </a:buClr>
              <a:buSzPts val="1500"/>
              <a:buFont typeface="Times New Roman"/>
              <a:buChar char="●"/>
            </a:pPr>
            <a:r>
              <a:rPr b="1" lang="en-GB" sz="1500" u="sng">
                <a:solidFill>
                  <a:srgbClr val="F7F7F8"/>
                </a:solidFill>
                <a:latin typeface="Times New Roman"/>
                <a:ea typeface="Times New Roman"/>
                <a:cs typeface="Times New Roman"/>
                <a:sym typeface="Times New Roman"/>
                <a:hlinkClick r:id="rId5">
                  <a:extLst>
                    <a:ext uri="{A12FA001-AC4F-418D-AE19-62706E023703}">
                      <ahyp:hlinkClr val="tx"/>
                    </a:ext>
                  </a:extLst>
                </a:hlinkClick>
              </a:rPr>
              <a:t>https://dl.acm.org/doi/abs/10.1145/1363686.1364171</a:t>
            </a:r>
            <a:endParaRPr b="1" sz="1500">
              <a:solidFill>
                <a:srgbClr val="F7F7F8"/>
              </a:solidFill>
              <a:latin typeface="Times New Roman"/>
              <a:ea typeface="Times New Roman"/>
              <a:cs typeface="Times New Roman"/>
              <a:sym typeface="Times New Roman"/>
            </a:endParaRPr>
          </a:p>
          <a:p>
            <a:pPr indent="0" lvl="0" marL="457200" rtl="0" algn="l">
              <a:spcBef>
                <a:spcPts val="0"/>
              </a:spcBef>
              <a:spcAft>
                <a:spcPts val="0"/>
              </a:spcAft>
              <a:buNone/>
            </a:pPr>
            <a:r>
              <a:t/>
            </a:r>
            <a:endParaRPr b="1" sz="1500">
              <a:solidFill>
                <a:srgbClr val="F7F7F8"/>
              </a:solidFill>
              <a:latin typeface="Times New Roman"/>
              <a:ea typeface="Times New Roman"/>
              <a:cs typeface="Times New Roman"/>
              <a:sym typeface="Times New Roman"/>
            </a:endParaRPr>
          </a:p>
          <a:p>
            <a:pPr indent="-323850" lvl="0" marL="457200" rtl="0" algn="l">
              <a:spcBef>
                <a:spcPts val="0"/>
              </a:spcBef>
              <a:spcAft>
                <a:spcPts val="0"/>
              </a:spcAft>
              <a:buClr>
                <a:srgbClr val="F7F7F8"/>
              </a:buClr>
              <a:buSzPts val="1500"/>
              <a:buFont typeface="Times New Roman"/>
              <a:buChar char="●"/>
            </a:pPr>
            <a:r>
              <a:rPr b="1" lang="en-GB" sz="1500">
                <a:solidFill>
                  <a:srgbClr val="F7F7F8"/>
                </a:solidFill>
                <a:latin typeface="Times New Roman"/>
                <a:ea typeface="Times New Roman"/>
                <a:cs typeface="Times New Roman"/>
                <a:sym typeface="Times New Roman"/>
              </a:rPr>
              <a:t>https://www.sciencedirect.com/science/article/pii/S0164121214002064</a:t>
            </a:r>
            <a:endParaRPr b="1" sz="1500">
              <a:solidFill>
                <a:srgbClr val="F7F7F8"/>
              </a:solidFill>
              <a:latin typeface="Times New Roman"/>
              <a:ea typeface="Times New Roman"/>
              <a:cs typeface="Times New Roman"/>
              <a:sym typeface="Times New Roman"/>
            </a:endParaRPr>
          </a:p>
          <a:p>
            <a:pPr indent="0" lvl="0" marL="0" rtl="0" algn="l">
              <a:spcBef>
                <a:spcPts val="0"/>
              </a:spcBef>
              <a:spcAft>
                <a:spcPts val="0"/>
              </a:spcAft>
              <a:buNone/>
            </a:pPr>
            <a:r>
              <a:t/>
            </a:r>
            <a:endParaRPr b="1" sz="1500">
              <a:latin typeface="Times New Roman"/>
              <a:ea typeface="Times New Roman"/>
              <a:cs typeface="Times New Roman"/>
              <a:sym typeface="Times New Roman"/>
            </a:endParaRPr>
          </a:p>
          <a:p>
            <a:pPr indent="0" lvl="0" marL="0" rtl="0" algn="l">
              <a:spcBef>
                <a:spcPts val="0"/>
              </a:spcBef>
              <a:spcAft>
                <a:spcPts val="0"/>
              </a:spcAft>
              <a:buNone/>
            </a:pPr>
            <a:r>
              <a:t/>
            </a:r>
            <a:endParaRPr b="1" sz="1500">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47" name="Shape 747"/>
        <p:cNvGrpSpPr/>
        <p:nvPr/>
      </p:nvGrpSpPr>
      <p:grpSpPr>
        <a:xfrm>
          <a:off x="0" y="0"/>
          <a:ext cx="0" cy="0"/>
          <a:chOff x="0" y="0"/>
          <a:chExt cx="0" cy="0"/>
        </a:xfrm>
      </p:grpSpPr>
      <p:sp>
        <p:nvSpPr>
          <p:cNvPr id="748" name="Google Shape;748;p53"/>
          <p:cNvSpPr txBox="1"/>
          <p:nvPr>
            <p:ph type="ctrTitle"/>
          </p:nvPr>
        </p:nvSpPr>
        <p:spPr>
          <a:xfrm>
            <a:off x="824000" y="316775"/>
            <a:ext cx="8178600" cy="879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i="1" lang="en-GB" u="sng"/>
              <a:t>Static Community Discovery</a:t>
            </a:r>
            <a:endParaRPr i="1" u="sng"/>
          </a:p>
        </p:txBody>
      </p:sp>
      <p:sp>
        <p:nvSpPr>
          <p:cNvPr id="749" name="Google Shape;749;p53"/>
          <p:cNvSpPr txBox="1"/>
          <p:nvPr>
            <p:ph idx="1" type="subTitle"/>
          </p:nvPr>
        </p:nvSpPr>
        <p:spPr>
          <a:xfrm>
            <a:off x="145300" y="1386600"/>
            <a:ext cx="8752500" cy="1831800"/>
          </a:xfrm>
          <a:prstGeom prst="rect">
            <a:avLst/>
          </a:prstGeom>
        </p:spPr>
        <p:txBody>
          <a:bodyPr anchorCtr="0" anchor="t" bIns="91425" lIns="91425" spcFirstLastPara="1" rIns="91425" wrap="square" tIns="91425">
            <a:spAutoFit/>
          </a:bodyPr>
          <a:lstStyle/>
          <a:p>
            <a:pPr indent="-323850" lvl="0" marL="457200" rtl="0" algn="l">
              <a:spcBef>
                <a:spcPts val="0"/>
              </a:spcBef>
              <a:spcAft>
                <a:spcPts val="0"/>
              </a:spcAft>
              <a:buClr>
                <a:srgbClr val="F7F7F8"/>
              </a:buClr>
              <a:buSzPts val="1500"/>
              <a:buFont typeface="Times New Roman"/>
              <a:buChar char="●"/>
            </a:pPr>
            <a:r>
              <a:rPr b="1" lang="en-GB" sz="1500">
                <a:solidFill>
                  <a:srgbClr val="F7F7F8"/>
                </a:solidFill>
                <a:latin typeface="Times New Roman"/>
                <a:ea typeface="Times New Roman"/>
                <a:cs typeface="Times New Roman"/>
                <a:sym typeface="Times New Roman"/>
              </a:rPr>
              <a:t>The same centrality analyses were conducted. For each community, observing the most central nodes with various measures. We observed no substantial differences in terms of central tags were found, except for their order. </a:t>
            </a:r>
            <a:endParaRPr b="1" sz="1500">
              <a:solidFill>
                <a:srgbClr val="F7F7F8"/>
              </a:solidFill>
              <a:latin typeface="Times New Roman"/>
              <a:ea typeface="Times New Roman"/>
              <a:cs typeface="Times New Roman"/>
              <a:sym typeface="Times New Roman"/>
            </a:endParaRPr>
          </a:p>
          <a:p>
            <a:pPr indent="-323850" lvl="0" marL="457200" rtl="0" algn="l">
              <a:spcBef>
                <a:spcPts val="0"/>
              </a:spcBef>
              <a:spcAft>
                <a:spcPts val="0"/>
              </a:spcAft>
              <a:buClr>
                <a:srgbClr val="F7F7F8"/>
              </a:buClr>
              <a:buSzPts val="1500"/>
              <a:buFont typeface="Times New Roman"/>
              <a:buChar char="●"/>
            </a:pPr>
            <a:r>
              <a:rPr b="1" lang="en-GB" sz="1500">
                <a:solidFill>
                  <a:srgbClr val="F7F7F8"/>
                </a:solidFill>
                <a:latin typeface="Times New Roman"/>
                <a:ea typeface="Times New Roman"/>
                <a:cs typeface="Times New Roman"/>
                <a:sym typeface="Times New Roman"/>
              </a:rPr>
              <a:t>Community 0, the most central nodes were found to be javascript, reactjs, nodejs, html, while for Community 1 , the central nodes were python, pandas, tensorflow, dataframe, julia.</a:t>
            </a:r>
            <a:endParaRPr b="1" sz="1500">
              <a:solidFill>
                <a:srgbClr val="F7F7F8"/>
              </a:solidFill>
              <a:latin typeface="Times New Roman"/>
              <a:ea typeface="Times New Roman"/>
              <a:cs typeface="Times New Roman"/>
              <a:sym typeface="Times New Roman"/>
            </a:endParaRPr>
          </a:p>
          <a:p>
            <a:pPr indent="0" lvl="0" marL="457200" rtl="0" algn="l">
              <a:spcBef>
                <a:spcPts val="0"/>
              </a:spcBef>
              <a:spcAft>
                <a:spcPts val="0"/>
              </a:spcAft>
              <a:buNone/>
            </a:pPr>
            <a:r>
              <a:t/>
            </a:r>
            <a:endParaRPr b="1" sz="1500">
              <a:solidFill>
                <a:srgbClr val="F7F7F8"/>
              </a:solidFill>
              <a:latin typeface="Times New Roman"/>
              <a:ea typeface="Times New Roman"/>
              <a:cs typeface="Times New Roman"/>
              <a:sym typeface="Times New Roman"/>
            </a:endParaRPr>
          </a:p>
          <a:p>
            <a:pPr indent="0" lvl="0" marL="914400" rtl="0" algn="l">
              <a:spcBef>
                <a:spcPts val="0"/>
              </a:spcBef>
              <a:spcAft>
                <a:spcPts val="0"/>
              </a:spcAft>
              <a:buNone/>
            </a:pPr>
            <a:r>
              <a:t/>
            </a:r>
            <a:endParaRPr b="1" sz="1700">
              <a:latin typeface="Times New Roman"/>
              <a:ea typeface="Times New Roman"/>
              <a:cs typeface="Times New Roman"/>
              <a:sym typeface="Times New Roman"/>
            </a:endParaRPr>
          </a:p>
        </p:txBody>
      </p:sp>
      <p:pic>
        <p:nvPicPr>
          <p:cNvPr id="750" name="Google Shape;750;p53"/>
          <p:cNvPicPr preferRelativeResize="0"/>
          <p:nvPr/>
        </p:nvPicPr>
        <p:blipFill>
          <a:blip r:embed="rId3">
            <a:alphaModFix/>
          </a:blip>
          <a:stretch>
            <a:fillRect/>
          </a:stretch>
        </p:blipFill>
        <p:spPr>
          <a:xfrm>
            <a:off x="249900" y="2679276"/>
            <a:ext cx="4236851" cy="2388525"/>
          </a:xfrm>
          <a:prstGeom prst="rect">
            <a:avLst/>
          </a:prstGeom>
          <a:noFill/>
          <a:ln>
            <a:noFill/>
          </a:ln>
        </p:spPr>
      </p:pic>
      <p:pic>
        <p:nvPicPr>
          <p:cNvPr id="751" name="Google Shape;751;p53"/>
          <p:cNvPicPr preferRelativeResize="0"/>
          <p:nvPr/>
        </p:nvPicPr>
        <p:blipFill>
          <a:blip r:embed="rId4">
            <a:alphaModFix/>
          </a:blip>
          <a:stretch>
            <a:fillRect/>
          </a:stretch>
        </p:blipFill>
        <p:spPr>
          <a:xfrm>
            <a:off x="4643675" y="2723540"/>
            <a:ext cx="4358927" cy="222416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55" name="Shape 755"/>
        <p:cNvGrpSpPr/>
        <p:nvPr/>
      </p:nvGrpSpPr>
      <p:grpSpPr>
        <a:xfrm>
          <a:off x="0" y="0"/>
          <a:ext cx="0" cy="0"/>
          <a:chOff x="0" y="0"/>
          <a:chExt cx="0" cy="0"/>
        </a:xfrm>
      </p:grpSpPr>
      <p:sp>
        <p:nvSpPr>
          <p:cNvPr id="756" name="Google Shape;756;p54"/>
          <p:cNvSpPr txBox="1"/>
          <p:nvPr>
            <p:ph type="ctrTitle"/>
          </p:nvPr>
        </p:nvSpPr>
        <p:spPr>
          <a:xfrm>
            <a:off x="824000" y="316775"/>
            <a:ext cx="8178600" cy="879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i="1" lang="en-GB" u="sng"/>
              <a:t>Dynamic</a:t>
            </a:r>
            <a:r>
              <a:rPr i="1" lang="en-GB" u="sng"/>
              <a:t> Community Discovery</a:t>
            </a:r>
            <a:endParaRPr i="1" u="sng"/>
          </a:p>
        </p:txBody>
      </p:sp>
      <p:sp>
        <p:nvSpPr>
          <p:cNvPr id="757" name="Google Shape;757;p54"/>
          <p:cNvSpPr txBox="1"/>
          <p:nvPr>
            <p:ph idx="1" type="subTitle"/>
          </p:nvPr>
        </p:nvSpPr>
        <p:spPr>
          <a:xfrm>
            <a:off x="0" y="1022025"/>
            <a:ext cx="8801700" cy="3841800"/>
          </a:xfrm>
          <a:prstGeom prst="rect">
            <a:avLst/>
          </a:prstGeom>
        </p:spPr>
        <p:txBody>
          <a:bodyPr anchorCtr="0" anchor="t" bIns="91425" lIns="91425" spcFirstLastPara="1" rIns="91425" wrap="square" tIns="91425">
            <a:spAutoFit/>
          </a:bodyPr>
          <a:lstStyle/>
          <a:p>
            <a:pPr indent="-342900" lvl="0" marL="457200" rtl="0" algn="l">
              <a:spcBef>
                <a:spcPts val="0"/>
              </a:spcBef>
              <a:spcAft>
                <a:spcPts val="0"/>
              </a:spcAft>
              <a:buClr>
                <a:srgbClr val="F7F7F8"/>
              </a:buClr>
              <a:buSzPts val="1800"/>
              <a:buFont typeface="Times New Roman"/>
              <a:buChar char="●"/>
            </a:pPr>
            <a:r>
              <a:rPr lang="en-GB">
                <a:solidFill>
                  <a:srgbClr val="F7F7F8"/>
                </a:solidFill>
                <a:latin typeface="Times New Roman"/>
                <a:ea typeface="Times New Roman"/>
                <a:cs typeface="Times New Roman"/>
                <a:sym typeface="Times New Roman"/>
              </a:rPr>
              <a:t>Dynamic analysis provides insights into how user interests and discussions evolve over time within the Stack Overflow community. </a:t>
            </a:r>
            <a:endParaRPr>
              <a:solidFill>
                <a:srgbClr val="F7F7F8"/>
              </a:solidFill>
              <a:latin typeface="Times New Roman"/>
              <a:ea typeface="Times New Roman"/>
              <a:cs typeface="Times New Roman"/>
              <a:sym typeface="Times New Roman"/>
            </a:endParaRPr>
          </a:p>
          <a:p>
            <a:pPr indent="-330200" lvl="0" marL="457200" rtl="0" algn="l">
              <a:spcBef>
                <a:spcPts val="0"/>
              </a:spcBef>
              <a:spcAft>
                <a:spcPts val="0"/>
              </a:spcAft>
              <a:buClr>
                <a:srgbClr val="F7F7F8"/>
              </a:buClr>
              <a:buSzPts val="1600"/>
              <a:buFont typeface="Times New Roman"/>
              <a:buChar char="●"/>
            </a:pPr>
            <a:r>
              <a:rPr lang="en-GB">
                <a:solidFill>
                  <a:srgbClr val="F7F7F8"/>
                </a:solidFill>
                <a:latin typeface="Times New Roman"/>
                <a:ea typeface="Times New Roman"/>
                <a:cs typeface="Times New Roman"/>
                <a:sym typeface="Times New Roman"/>
              </a:rPr>
              <a:t>identify patterns of community and the </a:t>
            </a:r>
            <a:r>
              <a:rPr b="1" lang="en-GB">
                <a:solidFill>
                  <a:srgbClr val="F7F7F8"/>
                </a:solidFill>
                <a:latin typeface="Times New Roman"/>
                <a:ea typeface="Times New Roman"/>
                <a:cs typeface="Times New Roman"/>
                <a:sym typeface="Times New Roman"/>
              </a:rPr>
              <a:t>changing dynamics of user interests and discussions over time</a:t>
            </a:r>
            <a:endParaRPr b="1">
              <a:solidFill>
                <a:srgbClr val="F7F7F8"/>
              </a:solidFill>
              <a:latin typeface="Times New Roman"/>
              <a:ea typeface="Times New Roman"/>
              <a:cs typeface="Times New Roman"/>
              <a:sym typeface="Times New Roman"/>
            </a:endParaRPr>
          </a:p>
          <a:p>
            <a:pPr indent="-330200" lvl="0" marL="457200" rtl="0" algn="l">
              <a:spcBef>
                <a:spcPts val="0"/>
              </a:spcBef>
              <a:spcAft>
                <a:spcPts val="0"/>
              </a:spcAft>
              <a:buClr>
                <a:srgbClr val="F7F7F8"/>
              </a:buClr>
              <a:buSzPts val="1600"/>
              <a:buFont typeface="Times New Roman"/>
              <a:buChar char="●"/>
            </a:pPr>
            <a:r>
              <a:rPr b="1" lang="en-GB">
                <a:solidFill>
                  <a:srgbClr val="F7F7F8"/>
                </a:solidFill>
                <a:latin typeface="Times New Roman"/>
                <a:ea typeface="Times New Roman"/>
                <a:cs typeface="Times New Roman"/>
                <a:sym typeface="Times New Roman"/>
              </a:rPr>
              <a:t>Temporal Analysis</a:t>
            </a:r>
            <a:endParaRPr b="1">
              <a:solidFill>
                <a:srgbClr val="F7F7F8"/>
              </a:solidFill>
              <a:latin typeface="Times New Roman"/>
              <a:ea typeface="Times New Roman"/>
              <a:cs typeface="Times New Roman"/>
              <a:sym typeface="Times New Roman"/>
            </a:endParaRPr>
          </a:p>
          <a:p>
            <a:pPr indent="-330200" lvl="1" marL="914400" rtl="0" algn="l">
              <a:lnSpc>
                <a:spcPct val="115000"/>
              </a:lnSpc>
              <a:spcBef>
                <a:spcPts val="0"/>
              </a:spcBef>
              <a:spcAft>
                <a:spcPts val="0"/>
              </a:spcAft>
              <a:buClr>
                <a:srgbClr val="F7F7F8"/>
              </a:buClr>
              <a:buSzPts val="1600"/>
              <a:buFont typeface="Times New Roman"/>
              <a:buChar char="○"/>
            </a:pPr>
            <a:r>
              <a:rPr lang="en-GB">
                <a:solidFill>
                  <a:srgbClr val="F7F7F8"/>
                </a:solidFill>
                <a:latin typeface="Times New Roman"/>
                <a:ea typeface="Times New Roman"/>
                <a:cs typeface="Times New Roman"/>
                <a:sym typeface="Times New Roman"/>
              </a:rPr>
              <a:t>number of questions collected each month. It reflect changes in user interactions and engagement patterns over the year.</a:t>
            </a:r>
            <a:endParaRPr>
              <a:solidFill>
                <a:srgbClr val="F7F7F8"/>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F7F7F8"/>
              </a:buClr>
              <a:buSzPts val="1600"/>
              <a:buFont typeface="Times New Roman"/>
              <a:buChar char="●"/>
            </a:pPr>
            <a:r>
              <a:rPr b="1" lang="en-GB">
                <a:solidFill>
                  <a:srgbClr val="F7F7F8"/>
                </a:solidFill>
                <a:latin typeface="Times New Roman"/>
                <a:ea typeface="Times New Roman"/>
                <a:cs typeface="Times New Roman"/>
                <a:sym typeface="Times New Roman"/>
              </a:rPr>
              <a:t>Aggregation of Tag Scores:</a:t>
            </a:r>
            <a:endParaRPr b="1">
              <a:solidFill>
                <a:srgbClr val="F7F7F8"/>
              </a:solidFill>
              <a:latin typeface="Times New Roman"/>
              <a:ea typeface="Times New Roman"/>
              <a:cs typeface="Times New Roman"/>
              <a:sym typeface="Times New Roman"/>
            </a:endParaRPr>
          </a:p>
          <a:p>
            <a:pPr indent="-330200" lvl="1" marL="914400" rtl="0" algn="l">
              <a:lnSpc>
                <a:spcPct val="115000"/>
              </a:lnSpc>
              <a:spcBef>
                <a:spcPts val="0"/>
              </a:spcBef>
              <a:spcAft>
                <a:spcPts val="0"/>
              </a:spcAft>
              <a:buClr>
                <a:srgbClr val="F7F7F8"/>
              </a:buClr>
              <a:buSzPts val="1600"/>
              <a:buFont typeface="Times New Roman"/>
              <a:buChar char="○"/>
            </a:pPr>
            <a:r>
              <a:rPr lang="en-GB">
                <a:solidFill>
                  <a:srgbClr val="F7F7F8"/>
                </a:solidFill>
                <a:latin typeface="Times New Roman"/>
                <a:ea typeface="Times New Roman"/>
                <a:cs typeface="Times New Roman"/>
                <a:sym typeface="Times New Roman"/>
              </a:rPr>
              <a:t>To monitor trends in the popularity of different topics. Tag scores are aggregated monthly. </a:t>
            </a:r>
            <a:endParaRPr>
              <a:solidFill>
                <a:srgbClr val="F7F7F8"/>
              </a:solidFill>
              <a:latin typeface="Times New Roman"/>
              <a:ea typeface="Times New Roman"/>
              <a:cs typeface="Times New Roman"/>
              <a:sym typeface="Times New Roman"/>
            </a:endParaRPr>
          </a:p>
          <a:p>
            <a:pPr indent="-342900" lvl="0" marL="457200" rtl="0" algn="l">
              <a:spcBef>
                <a:spcPts val="0"/>
              </a:spcBef>
              <a:spcAft>
                <a:spcPts val="0"/>
              </a:spcAft>
              <a:buClr>
                <a:srgbClr val="F7F7F8"/>
              </a:buClr>
              <a:buSzPts val="1800"/>
              <a:buFont typeface="Times New Roman"/>
              <a:buChar char="●"/>
            </a:pPr>
            <a:r>
              <a:rPr lang="en-GB">
                <a:solidFill>
                  <a:srgbClr val="F7F7F8"/>
                </a:solidFill>
                <a:latin typeface="Times New Roman"/>
                <a:ea typeface="Times New Roman"/>
                <a:cs typeface="Times New Roman"/>
                <a:sym typeface="Times New Roman"/>
              </a:rPr>
              <a:t>To observe trends in the popularity of different software tools and technologies, scores for tags were aggregated monthly for three tag categories: </a:t>
            </a:r>
            <a:r>
              <a:rPr b="1" lang="en-GB">
                <a:solidFill>
                  <a:srgbClr val="F7F7F8"/>
                </a:solidFill>
                <a:latin typeface="Times New Roman"/>
                <a:ea typeface="Times New Roman"/>
                <a:cs typeface="Times New Roman"/>
                <a:sym typeface="Times New Roman"/>
              </a:rPr>
              <a:t>Programming Languages, Web Frameworks, and Operating Systems,</a:t>
            </a:r>
            <a:r>
              <a:rPr lang="en-GB">
                <a:solidFill>
                  <a:srgbClr val="F7F7F8"/>
                </a:solidFill>
                <a:latin typeface="Times New Roman"/>
                <a:ea typeface="Times New Roman"/>
                <a:cs typeface="Times New Roman"/>
                <a:sym typeface="Times New Roman"/>
              </a:rPr>
              <a:t>.. Through these scores, it's possible to monitor which tags received more positive attention from the Stack Overflow community throughout the year.</a:t>
            </a:r>
            <a:endParaRPr>
              <a:solidFill>
                <a:srgbClr val="F7F7F8"/>
              </a:solidFill>
              <a:latin typeface="Times New Roman"/>
              <a:ea typeface="Times New Roman"/>
              <a:cs typeface="Times New Roman"/>
              <a:sym typeface="Times New Roman"/>
            </a:endParaRPr>
          </a:p>
          <a:p>
            <a:pPr indent="0" lvl="0" marL="457200" rtl="0" algn="l">
              <a:spcBef>
                <a:spcPts val="0"/>
              </a:spcBef>
              <a:spcAft>
                <a:spcPts val="0"/>
              </a:spcAft>
              <a:buNone/>
            </a:pPr>
            <a:r>
              <a:t/>
            </a:r>
            <a:endParaRPr>
              <a:solidFill>
                <a:srgbClr val="F7F7F8"/>
              </a:solidFill>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61" name="Shape 761"/>
        <p:cNvGrpSpPr/>
        <p:nvPr/>
      </p:nvGrpSpPr>
      <p:grpSpPr>
        <a:xfrm>
          <a:off x="0" y="0"/>
          <a:ext cx="0" cy="0"/>
          <a:chOff x="0" y="0"/>
          <a:chExt cx="0" cy="0"/>
        </a:xfrm>
      </p:grpSpPr>
      <p:sp>
        <p:nvSpPr>
          <p:cNvPr id="762" name="Google Shape;762;p55"/>
          <p:cNvSpPr txBox="1"/>
          <p:nvPr>
            <p:ph type="ctrTitle"/>
          </p:nvPr>
        </p:nvSpPr>
        <p:spPr>
          <a:xfrm>
            <a:off x="824000" y="316775"/>
            <a:ext cx="8178600" cy="879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i="1" lang="en-GB" u="sng"/>
              <a:t>Dynamic Community Discovery</a:t>
            </a:r>
            <a:endParaRPr i="1" u="sng"/>
          </a:p>
        </p:txBody>
      </p:sp>
      <p:sp>
        <p:nvSpPr>
          <p:cNvPr id="763" name="Google Shape;763;p55"/>
          <p:cNvSpPr txBox="1"/>
          <p:nvPr>
            <p:ph idx="1" type="subTitle"/>
          </p:nvPr>
        </p:nvSpPr>
        <p:spPr>
          <a:xfrm>
            <a:off x="0" y="1022025"/>
            <a:ext cx="8801700" cy="1369800"/>
          </a:xfrm>
          <a:prstGeom prst="rect">
            <a:avLst/>
          </a:prstGeom>
        </p:spPr>
        <p:txBody>
          <a:bodyPr anchorCtr="0" anchor="t" bIns="91425" lIns="91425" spcFirstLastPara="1" rIns="91425" wrap="square" tIns="91425">
            <a:spAutoFit/>
          </a:bodyPr>
          <a:lstStyle/>
          <a:p>
            <a:pPr indent="0" lvl="0" marL="457200" rtl="0" algn="l">
              <a:spcBef>
                <a:spcPts val="0"/>
              </a:spcBef>
              <a:spcAft>
                <a:spcPts val="0"/>
              </a:spcAft>
              <a:buNone/>
            </a:pPr>
            <a:r>
              <a:t/>
            </a:r>
            <a:endParaRPr b="1" sz="1500">
              <a:solidFill>
                <a:srgbClr val="F7F7F8"/>
              </a:solidFill>
              <a:latin typeface="Times New Roman"/>
              <a:ea typeface="Times New Roman"/>
              <a:cs typeface="Times New Roman"/>
              <a:sym typeface="Times New Roman"/>
            </a:endParaRPr>
          </a:p>
          <a:p>
            <a:pPr indent="-336550" lvl="0" marL="457200" rtl="0" algn="l">
              <a:spcBef>
                <a:spcPts val="0"/>
              </a:spcBef>
              <a:spcAft>
                <a:spcPts val="0"/>
              </a:spcAft>
              <a:buClr>
                <a:srgbClr val="F7F7F8"/>
              </a:buClr>
              <a:buSzPts val="1700"/>
              <a:buFont typeface="Times New Roman"/>
              <a:buChar char="●"/>
            </a:pPr>
            <a:r>
              <a:rPr b="1" lang="en-GB" sz="1500">
                <a:solidFill>
                  <a:srgbClr val="F7F7F8"/>
                </a:solidFill>
                <a:latin typeface="Times New Roman"/>
                <a:ea typeface="Times New Roman"/>
                <a:cs typeface="Times New Roman"/>
                <a:sym typeface="Times New Roman"/>
              </a:rPr>
              <a:t>Python and Javascript remain the top two programming languages</a:t>
            </a:r>
            <a:endParaRPr b="1" sz="1500">
              <a:solidFill>
                <a:srgbClr val="F7F7F8"/>
              </a:solidFill>
              <a:latin typeface="Times New Roman"/>
              <a:ea typeface="Times New Roman"/>
              <a:cs typeface="Times New Roman"/>
              <a:sym typeface="Times New Roman"/>
            </a:endParaRPr>
          </a:p>
          <a:p>
            <a:pPr indent="0" lvl="0" marL="457200" rtl="0" algn="l">
              <a:spcBef>
                <a:spcPts val="0"/>
              </a:spcBef>
              <a:spcAft>
                <a:spcPts val="0"/>
              </a:spcAft>
              <a:buNone/>
            </a:pPr>
            <a:r>
              <a:t/>
            </a:r>
            <a:endParaRPr b="1" sz="1500">
              <a:solidFill>
                <a:srgbClr val="F7F7F8"/>
              </a:solidFill>
              <a:latin typeface="Times New Roman"/>
              <a:ea typeface="Times New Roman"/>
              <a:cs typeface="Times New Roman"/>
              <a:sym typeface="Times New Roman"/>
            </a:endParaRPr>
          </a:p>
          <a:p>
            <a:pPr indent="0" lvl="0" marL="457200" rtl="0" algn="l">
              <a:spcBef>
                <a:spcPts val="0"/>
              </a:spcBef>
              <a:spcAft>
                <a:spcPts val="0"/>
              </a:spcAft>
              <a:buNone/>
            </a:pPr>
            <a:r>
              <a:t/>
            </a:r>
            <a:endParaRPr b="1" sz="1500">
              <a:solidFill>
                <a:srgbClr val="F7F7F8"/>
              </a:solidFill>
              <a:latin typeface="Times New Roman"/>
              <a:ea typeface="Times New Roman"/>
              <a:cs typeface="Times New Roman"/>
              <a:sym typeface="Times New Roman"/>
            </a:endParaRPr>
          </a:p>
          <a:p>
            <a:pPr indent="0" lvl="0" marL="457200" rtl="0" algn="l">
              <a:spcBef>
                <a:spcPts val="0"/>
              </a:spcBef>
              <a:spcAft>
                <a:spcPts val="0"/>
              </a:spcAft>
              <a:buNone/>
            </a:pPr>
            <a:r>
              <a:t/>
            </a:r>
            <a:endParaRPr b="1" sz="1500">
              <a:solidFill>
                <a:srgbClr val="F7F7F8"/>
              </a:solidFill>
              <a:latin typeface="Times New Roman"/>
              <a:ea typeface="Times New Roman"/>
              <a:cs typeface="Times New Roman"/>
              <a:sym typeface="Times New Roman"/>
            </a:endParaRPr>
          </a:p>
        </p:txBody>
      </p:sp>
      <p:pic>
        <p:nvPicPr>
          <p:cNvPr id="764" name="Google Shape;764;p55"/>
          <p:cNvPicPr preferRelativeResize="0"/>
          <p:nvPr/>
        </p:nvPicPr>
        <p:blipFill>
          <a:blip r:embed="rId3">
            <a:alphaModFix/>
          </a:blip>
          <a:stretch>
            <a:fillRect/>
          </a:stretch>
        </p:blipFill>
        <p:spPr>
          <a:xfrm>
            <a:off x="162725" y="1668000"/>
            <a:ext cx="8178600" cy="3475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68" name="Shape 768"/>
        <p:cNvGrpSpPr/>
        <p:nvPr/>
      </p:nvGrpSpPr>
      <p:grpSpPr>
        <a:xfrm>
          <a:off x="0" y="0"/>
          <a:ext cx="0" cy="0"/>
          <a:chOff x="0" y="0"/>
          <a:chExt cx="0" cy="0"/>
        </a:xfrm>
      </p:grpSpPr>
      <p:sp>
        <p:nvSpPr>
          <p:cNvPr id="769" name="Google Shape;769;p56"/>
          <p:cNvSpPr txBox="1"/>
          <p:nvPr>
            <p:ph type="ctrTitle"/>
          </p:nvPr>
        </p:nvSpPr>
        <p:spPr>
          <a:xfrm>
            <a:off x="824000" y="316775"/>
            <a:ext cx="8178600" cy="879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i="1" lang="en-GB" u="sng"/>
              <a:t>Dynamic Community Discovery</a:t>
            </a:r>
            <a:endParaRPr i="1" u="sng"/>
          </a:p>
        </p:txBody>
      </p:sp>
      <p:sp>
        <p:nvSpPr>
          <p:cNvPr id="770" name="Google Shape;770;p56"/>
          <p:cNvSpPr txBox="1"/>
          <p:nvPr>
            <p:ph idx="1" type="subTitle"/>
          </p:nvPr>
        </p:nvSpPr>
        <p:spPr>
          <a:xfrm>
            <a:off x="0" y="1022025"/>
            <a:ext cx="8801700" cy="908100"/>
          </a:xfrm>
          <a:prstGeom prst="rect">
            <a:avLst/>
          </a:prstGeom>
        </p:spPr>
        <p:txBody>
          <a:bodyPr anchorCtr="0" anchor="t" bIns="91425" lIns="91425" spcFirstLastPara="1" rIns="91425" wrap="square" tIns="91425">
            <a:spAutoFit/>
          </a:bodyPr>
          <a:lstStyle/>
          <a:p>
            <a:pPr indent="-336550" lvl="0" marL="457200" rtl="0" algn="l">
              <a:spcBef>
                <a:spcPts val="0"/>
              </a:spcBef>
              <a:spcAft>
                <a:spcPts val="0"/>
              </a:spcAft>
              <a:buClr>
                <a:srgbClr val="F7F7F8"/>
              </a:buClr>
              <a:buSzPts val="1700"/>
              <a:buFont typeface="Times New Roman"/>
              <a:buChar char="●"/>
            </a:pPr>
            <a:r>
              <a:rPr b="1" lang="en-GB" sz="1500">
                <a:solidFill>
                  <a:srgbClr val="F7F7F8"/>
                </a:solidFill>
                <a:latin typeface="Times New Roman"/>
                <a:ea typeface="Times New Roman"/>
                <a:cs typeface="Times New Roman"/>
                <a:sym typeface="Times New Roman"/>
              </a:rPr>
              <a:t>Trends in web frameworks  indicate greater community interest in Reactjs and Angular, possibly reflecting their widespread adoption by most web-oriented companies in the past year. </a:t>
            </a:r>
            <a:endParaRPr b="1" sz="1500">
              <a:solidFill>
                <a:srgbClr val="F7F7F8"/>
              </a:solidFill>
              <a:latin typeface="Times New Roman"/>
              <a:ea typeface="Times New Roman"/>
              <a:cs typeface="Times New Roman"/>
              <a:sym typeface="Times New Roman"/>
            </a:endParaRPr>
          </a:p>
          <a:p>
            <a:pPr indent="0" lvl="0" marL="457200" rtl="0" algn="l">
              <a:spcBef>
                <a:spcPts val="0"/>
              </a:spcBef>
              <a:spcAft>
                <a:spcPts val="0"/>
              </a:spcAft>
              <a:buNone/>
            </a:pPr>
            <a:r>
              <a:t/>
            </a:r>
            <a:endParaRPr b="1" sz="1500">
              <a:solidFill>
                <a:srgbClr val="F7F7F8"/>
              </a:solidFill>
              <a:latin typeface="Times New Roman"/>
              <a:ea typeface="Times New Roman"/>
              <a:cs typeface="Times New Roman"/>
              <a:sym typeface="Times New Roman"/>
            </a:endParaRPr>
          </a:p>
        </p:txBody>
      </p:sp>
      <p:pic>
        <p:nvPicPr>
          <p:cNvPr id="771" name="Google Shape;771;p56"/>
          <p:cNvPicPr preferRelativeResize="0"/>
          <p:nvPr/>
        </p:nvPicPr>
        <p:blipFill>
          <a:blip r:embed="rId3">
            <a:alphaModFix/>
          </a:blip>
          <a:stretch>
            <a:fillRect/>
          </a:stretch>
        </p:blipFill>
        <p:spPr>
          <a:xfrm>
            <a:off x="152400" y="1720300"/>
            <a:ext cx="8178600" cy="32708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5" name="Shape 775"/>
        <p:cNvGrpSpPr/>
        <p:nvPr/>
      </p:nvGrpSpPr>
      <p:grpSpPr>
        <a:xfrm>
          <a:off x="0" y="0"/>
          <a:ext cx="0" cy="0"/>
          <a:chOff x="0" y="0"/>
          <a:chExt cx="0" cy="0"/>
        </a:xfrm>
      </p:grpSpPr>
      <p:sp>
        <p:nvSpPr>
          <p:cNvPr id="776" name="Google Shape;776;p57"/>
          <p:cNvSpPr txBox="1"/>
          <p:nvPr>
            <p:ph type="ctrTitle"/>
          </p:nvPr>
        </p:nvSpPr>
        <p:spPr>
          <a:xfrm>
            <a:off x="824000" y="316775"/>
            <a:ext cx="8178600" cy="879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i="1" lang="en-GB" u="sng"/>
              <a:t>Dynamic Community Discovery</a:t>
            </a:r>
            <a:endParaRPr i="1" u="sng"/>
          </a:p>
        </p:txBody>
      </p:sp>
      <p:sp>
        <p:nvSpPr>
          <p:cNvPr id="777" name="Google Shape;777;p57"/>
          <p:cNvSpPr txBox="1"/>
          <p:nvPr>
            <p:ph idx="1" type="subTitle"/>
          </p:nvPr>
        </p:nvSpPr>
        <p:spPr>
          <a:xfrm>
            <a:off x="0" y="1022025"/>
            <a:ext cx="8801700" cy="908100"/>
          </a:xfrm>
          <a:prstGeom prst="rect">
            <a:avLst/>
          </a:prstGeom>
        </p:spPr>
        <p:txBody>
          <a:bodyPr anchorCtr="0" anchor="t" bIns="91425" lIns="91425" spcFirstLastPara="1" rIns="91425" wrap="square" tIns="91425">
            <a:spAutoFit/>
          </a:bodyPr>
          <a:lstStyle/>
          <a:p>
            <a:pPr indent="-336550" lvl="0" marL="457200" rtl="0" algn="l">
              <a:spcBef>
                <a:spcPts val="0"/>
              </a:spcBef>
              <a:spcAft>
                <a:spcPts val="0"/>
              </a:spcAft>
              <a:buClr>
                <a:srgbClr val="F7F7F8"/>
              </a:buClr>
              <a:buSzPts val="1700"/>
              <a:buFont typeface="Times New Roman"/>
              <a:buChar char="●"/>
            </a:pPr>
            <a:r>
              <a:rPr b="1" lang="en-GB" sz="1500">
                <a:solidFill>
                  <a:srgbClr val="F7F7F8"/>
                </a:solidFill>
                <a:latin typeface="Times New Roman"/>
                <a:ea typeface="Times New Roman"/>
                <a:cs typeface="Times New Roman"/>
                <a:sym typeface="Times New Roman"/>
              </a:rPr>
              <a:t>Tags related to operating systems, where Android is the most dominant, followed by iOS. This trend indicates a bias in the community towards discussions about programming for mobile platforms.</a:t>
            </a:r>
            <a:endParaRPr b="1" sz="1500">
              <a:solidFill>
                <a:srgbClr val="F7F7F8"/>
              </a:solidFill>
              <a:latin typeface="Times New Roman"/>
              <a:ea typeface="Times New Roman"/>
              <a:cs typeface="Times New Roman"/>
              <a:sym typeface="Times New Roman"/>
            </a:endParaRPr>
          </a:p>
          <a:p>
            <a:pPr indent="0" lvl="0" marL="457200" rtl="0" algn="l">
              <a:spcBef>
                <a:spcPts val="0"/>
              </a:spcBef>
              <a:spcAft>
                <a:spcPts val="0"/>
              </a:spcAft>
              <a:buNone/>
            </a:pPr>
            <a:r>
              <a:t/>
            </a:r>
            <a:endParaRPr b="1" sz="1500">
              <a:solidFill>
                <a:srgbClr val="F7F7F8"/>
              </a:solidFill>
              <a:latin typeface="Times New Roman"/>
              <a:ea typeface="Times New Roman"/>
              <a:cs typeface="Times New Roman"/>
              <a:sym typeface="Times New Roman"/>
            </a:endParaRPr>
          </a:p>
        </p:txBody>
      </p:sp>
      <p:pic>
        <p:nvPicPr>
          <p:cNvPr id="778" name="Google Shape;778;p57"/>
          <p:cNvPicPr preferRelativeResize="0"/>
          <p:nvPr/>
        </p:nvPicPr>
        <p:blipFill>
          <a:blip r:embed="rId3">
            <a:alphaModFix/>
          </a:blip>
          <a:stretch>
            <a:fillRect/>
          </a:stretch>
        </p:blipFill>
        <p:spPr>
          <a:xfrm>
            <a:off x="152400" y="1633125"/>
            <a:ext cx="8178600" cy="33579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82" name="Shape 782"/>
        <p:cNvGrpSpPr/>
        <p:nvPr/>
      </p:nvGrpSpPr>
      <p:grpSpPr>
        <a:xfrm>
          <a:off x="0" y="0"/>
          <a:ext cx="0" cy="0"/>
          <a:chOff x="0" y="0"/>
          <a:chExt cx="0" cy="0"/>
        </a:xfrm>
      </p:grpSpPr>
      <p:sp>
        <p:nvSpPr>
          <p:cNvPr id="783" name="Google Shape;783;p58"/>
          <p:cNvSpPr txBox="1"/>
          <p:nvPr>
            <p:ph type="ctrTitle"/>
          </p:nvPr>
        </p:nvSpPr>
        <p:spPr>
          <a:xfrm>
            <a:off x="824000" y="316775"/>
            <a:ext cx="8178600" cy="879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i="1" lang="en-GB" u="sng"/>
              <a:t>Dynamic Community Discovery</a:t>
            </a:r>
            <a:endParaRPr i="1" u="sng"/>
          </a:p>
        </p:txBody>
      </p:sp>
      <p:sp>
        <p:nvSpPr>
          <p:cNvPr id="784" name="Google Shape;784;p58"/>
          <p:cNvSpPr txBox="1"/>
          <p:nvPr>
            <p:ph idx="1" type="subTitle"/>
          </p:nvPr>
        </p:nvSpPr>
        <p:spPr>
          <a:xfrm>
            <a:off x="162725" y="962250"/>
            <a:ext cx="8638800" cy="3140100"/>
          </a:xfrm>
          <a:prstGeom prst="rect">
            <a:avLst/>
          </a:prstGeom>
        </p:spPr>
        <p:txBody>
          <a:bodyPr anchorCtr="0" anchor="t" bIns="91425" lIns="91425" spcFirstLastPara="1" rIns="91425" wrap="square" tIns="91425">
            <a:spAutoFit/>
          </a:bodyPr>
          <a:lstStyle/>
          <a:p>
            <a:pPr indent="-330200" lvl="0" marL="457200" rtl="0" algn="l">
              <a:spcBef>
                <a:spcPts val="0"/>
              </a:spcBef>
              <a:spcAft>
                <a:spcPts val="0"/>
              </a:spcAft>
              <a:buClr>
                <a:srgbClr val="F7F7F8"/>
              </a:buClr>
              <a:buSzPts val="1600"/>
              <a:buFont typeface="Times New Roman"/>
              <a:buChar char="●"/>
            </a:pPr>
            <a:r>
              <a:rPr lang="en-GB">
                <a:solidFill>
                  <a:srgbClr val="F7F7F8"/>
                </a:solidFill>
                <a:latin typeface="Times New Roman"/>
                <a:ea typeface="Times New Roman"/>
                <a:cs typeface="Times New Roman"/>
                <a:sym typeface="Times New Roman"/>
              </a:rPr>
              <a:t>Before applying dynamic community discovery, a </a:t>
            </a:r>
            <a:r>
              <a:rPr b="1" lang="en-GB">
                <a:solidFill>
                  <a:srgbClr val="F7F7F8"/>
                </a:solidFill>
                <a:latin typeface="Times New Roman"/>
                <a:ea typeface="Times New Roman"/>
                <a:cs typeface="Times New Roman"/>
                <a:sym typeface="Times New Roman"/>
              </a:rPr>
              <a:t>static community discovery algorithm is chosen.( say Louvain algorithm</a:t>
            </a:r>
            <a:r>
              <a:rPr lang="en-GB">
                <a:solidFill>
                  <a:srgbClr val="F7F7F8"/>
                </a:solidFill>
                <a:latin typeface="Times New Roman"/>
                <a:ea typeface="Times New Roman"/>
                <a:cs typeface="Times New Roman"/>
                <a:sym typeface="Times New Roman"/>
              </a:rPr>
              <a:t> because  i</a:t>
            </a:r>
            <a:r>
              <a:rPr lang="en-GB">
                <a:solidFill>
                  <a:srgbClr val="F7F7F8"/>
                </a:solidFill>
                <a:latin typeface="Times New Roman"/>
                <a:ea typeface="Times New Roman"/>
                <a:cs typeface="Times New Roman"/>
                <a:sym typeface="Times New Roman"/>
              </a:rPr>
              <a:t>t identifies a significantly lower number of communities than the others, with a very stable distribution throughout the year</a:t>
            </a:r>
            <a:endParaRPr>
              <a:solidFill>
                <a:srgbClr val="F7F7F8"/>
              </a:solidFill>
              <a:latin typeface="Times New Roman"/>
              <a:ea typeface="Times New Roman"/>
              <a:cs typeface="Times New Roman"/>
              <a:sym typeface="Times New Roman"/>
            </a:endParaRPr>
          </a:p>
          <a:p>
            <a:pPr indent="-330200" lvl="0" marL="457200" rtl="0" algn="l">
              <a:spcBef>
                <a:spcPts val="0"/>
              </a:spcBef>
              <a:spcAft>
                <a:spcPts val="0"/>
              </a:spcAft>
              <a:buClr>
                <a:srgbClr val="F7F7F8"/>
              </a:buClr>
              <a:buSzPts val="1600"/>
              <a:buFont typeface="Times New Roman"/>
              <a:buChar char="●"/>
            </a:pPr>
            <a:r>
              <a:rPr lang="en-GB">
                <a:solidFill>
                  <a:srgbClr val="F7F7F8"/>
                </a:solidFill>
                <a:latin typeface="Times New Roman"/>
                <a:ea typeface="Times New Roman"/>
                <a:cs typeface="Times New Roman"/>
                <a:sym typeface="Times New Roman"/>
              </a:rPr>
              <a:t>Louvain algorithm is applied to each monthly snapshot to obtain a set of communities for each month.</a:t>
            </a:r>
            <a:endParaRPr>
              <a:solidFill>
                <a:srgbClr val="F7F7F8"/>
              </a:solidFill>
              <a:latin typeface="Times New Roman"/>
              <a:ea typeface="Times New Roman"/>
              <a:cs typeface="Times New Roman"/>
              <a:sym typeface="Times New Roman"/>
            </a:endParaRPr>
          </a:p>
          <a:p>
            <a:pPr indent="-330200" lvl="0" marL="457200" rtl="0" algn="l">
              <a:spcBef>
                <a:spcPts val="0"/>
              </a:spcBef>
              <a:spcAft>
                <a:spcPts val="0"/>
              </a:spcAft>
              <a:buClr>
                <a:srgbClr val="F7F7F8"/>
              </a:buClr>
              <a:buSzPts val="1600"/>
              <a:buFont typeface="Times New Roman"/>
              <a:buChar char="●"/>
            </a:pPr>
            <a:r>
              <a:rPr lang="en-GB">
                <a:solidFill>
                  <a:srgbClr val="F7F7F8"/>
                </a:solidFill>
                <a:latin typeface="Times New Roman"/>
                <a:ea typeface="Times New Roman"/>
                <a:cs typeface="Times New Roman"/>
                <a:sym typeface="Times New Roman"/>
              </a:rPr>
              <a:t>A life cycle graph is constructed using the</a:t>
            </a:r>
            <a:r>
              <a:rPr b="1" lang="en-GB">
                <a:solidFill>
                  <a:srgbClr val="F7F7F8"/>
                </a:solidFill>
                <a:latin typeface="Times New Roman"/>
                <a:ea typeface="Times New Roman"/>
                <a:cs typeface="Times New Roman"/>
                <a:sym typeface="Times New Roman"/>
              </a:rPr>
              <a:t> Jaccard similarity</a:t>
            </a:r>
            <a:r>
              <a:rPr lang="en-GB">
                <a:solidFill>
                  <a:srgbClr val="F7F7F8"/>
                </a:solidFill>
                <a:latin typeface="Times New Roman"/>
                <a:ea typeface="Times New Roman"/>
                <a:cs typeface="Times New Roman"/>
                <a:sym typeface="Times New Roman"/>
              </a:rPr>
              <a:t> to represent the evolution of communities over the 12 months. </a:t>
            </a:r>
            <a:endParaRPr>
              <a:solidFill>
                <a:srgbClr val="F7F7F8"/>
              </a:solidFill>
              <a:latin typeface="Times New Roman"/>
              <a:ea typeface="Times New Roman"/>
              <a:cs typeface="Times New Roman"/>
              <a:sym typeface="Times New Roman"/>
            </a:endParaRPr>
          </a:p>
          <a:p>
            <a:pPr indent="-330200" lvl="0" marL="457200" rtl="0" algn="l">
              <a:spcBef>
                <a:spcPts val="0"/>
              </a:spcBef>
              <a:spcAft>
                <a:spcPts val="0"/>
              </a:spcAft>
              <a:buClr>
                <a:srgbClr val="F7F7F8"/>
              </a:buClr>
              <a:buSzPts val="1600"/>
              <a:buFont typeface="Times New Roman"/>
              <a:buChar char="●"/>
            </a:pPr>
            <a:r>
              <a:rPr lang="en-GB">
                <a:solidFill>
                  <a:srgbClr val="F7F7F8"/>
                </a:solidFill>
                <a:latin typeface="Times New Roman"/>
                <a:ea typeface="Times New Roman"/>
                <a:cs typeface="Times New Roman"/>
                <a:sym typeface="Times New Roman"/>
              </a:rPr>
              <a:t>A methodology of </a:t>
            </a:r>
            <a:r>
              <a:rPr b="1" lang="en-GB">
                <a:solidFill>
                  <a:srgbClr val="F7F7F8"/>
                </a:solidFill>
                <a:latin typeface="Times New Roman"/>
                <a:ea typeface="Times New Roman"/>
                <a:cs typeface="Times New Roman"/>
                <a:sym typeface="Times New Roman"/>
              </a:rPr>
              <a:t>Instant Optimal community discovery</a:t>
            </a:r>
            <a:r>
              <a:rPr lang="en-GB">
                <a:solidFill>
                  <a:srgbClr val="F7F7F8"/>
                </a:solidFill>
                <a:latin typeface="Times New Roman"/>
                <a:ea typeface="Times New Roman"/>
                <a:cs typeface="Times New Roman"/>
                <a:sym typeface="Times New Roman"/>
              </a:rPr>
              <a:t> was implemented, considering the intuitive division into monthly snapshots of temporal traces and utilizing the </a:t>
            </a:r>
            <a:r>
              <a:rPr b="1" lang="en-GB">
                <a:solidFill>
                  <a:srgbClr val="F7F7F8"/>
                </a:solidFill>
                <a:latin typeface="Times New Roman"/>
                <a:ea typeface="Times New Roman"/>
                <a:cs typeface="Times New Roman"/>
                <a:sym typeface="Times New Roman"/>
              </a:rPr>
              <a:t>Temporal Clustering structure.</a:t>
            </a:r>
            <a:endParaRPr b="1">
              <a:solidFill>
                <a:srgbClr val="F7F7F8"/>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F7F7F8"/>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F7F7F8"/>
              </a:solidFill>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88" name="Shape 788"/>
        <p:cNvGrpSpPr/>
        <p:nvPr/>
      </p:nvGrpSpPr>
      <p:grpSpPr>
        <a:xfrm>
          <a:off x="0" y="0"/>
          <a:ext cx="0" cy="0"/>
          <a:chOff x="0" y="0"/>
          <a:chExt cx="0" cy="0"/>
        </a:xfrm>
      </p:grpSpPr>
      <p:sp>
        <p:nvSpPr>
          <p:cNvPr id="789" name="Google Shape;789;p59"/>
          <p:cNvSpPr txBox="1"/>
          <p:nvPr>
            <p:ph type="ctrTitle"/>
          </p:nvPr>
        </p:nvSpPr>
        <p:spPr>
          <a:xfrm>
            <a:off x="824000" y="316775"/>
            <a:ext cx="8178600" cy="879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i="1" lang="en-GB" u="sng"/>
              <a:t>Dynamic Community Discovery</a:t>
            </a:r>
            <a:endParaRPr i="1" u="sng"/>
          </a:p>
        </p:txBody>
      </p:sp>
      <p:sp>
        <p:nvSpPr>
          <p:cNvPr id="790" name="Google Shape;790;p59"/>
          <p:cNvSpPr txBox="1"/>
          <p:nvPr>
            <p:ph idx="1" type="subTitle"/>
          </p:nvPr>
        </p:nvSpPr>
        <p:spPr>
          <a:xfrm>
            <a:off x="162725" y="962250"/>
            <a:ext cx="86388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7F7F8"/>
                </a:solidFill>
                <a:latin typeface="Times New Roman"/>
                <a:ea typeface="Times New Roman"/>
                <a:cs typeface="Times New Roman"/>
                <a:sym typeface="Times New Roman"/>
              </a:rPr>
              <a:t>Almost every month, the algorithm identifies a small group of communities significantly larger than the others, with many residual communities formed by fewer than 20 tags.</a:t>
            </a:r>
            <a:endParaRPr>
              <a:solidFill>
                <a:srgbClr val="F7F7F8"/>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F7F7F8"/>
              </a:solidFill>
              <a:latin typeface="Times New Roman"/>
              <a:ea typeface="Times New Roman"/>
              <a:cs typeface="Times New Roman"/>
              <a:sym typeface="Times New Roman"/>
            </a:endParaRPr>
          </a:p>
        </p:txBody>
      </p:sp>
      <p:pic>
        <p:nvPicPr>
          <p:cNvPr id="791" name="Google Shape;791;p59"/>
          <p:cNvPicPr preferRelativeResize="0"/>
          <p:nvPr/>
        </p:nvPicPr>
        <p:blipFill>
          <a:blip r:embed="rId3">
            <a:alphaModFix/>
          </a:blip>
          <a:stretch>
            <a:fillRect/>
          </a:stretch>
        </p:blipFill>
        <p:spPr>
          <a:xfrm>
            <a:off x="940200" y="1649825"/>
            <a:ext cx="7342900" cy="33412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95" name="Shape 795"/>
        <p:cNvGrpSpPr/>
        <p:nvPr/>
      </p:nvGrpSpPr>
      <p:grpSpPr>
        <a:xfrm>
          <a:off x="0" y="0"/>
          <a:ext cx="0" cy="0"/>
          <a:chOff x="0" y="0"/>
          <a:chExt cx="0" cy="0"/>
        </a:xfrm>
      </p:grpSpPr>
      <p:sp>
        <p:nvSpPr>
          <p:cNvPr id="796" name="Google Shape;796;p60"/>
          <p:cNvSpPr txBox="1"/>
          <p:nvPr>
            <p:ph type="ctrTitle"/>
          </p:nvPr>
        </p:nvSpPr>
        <p:spPr>
          <a:xfrm>
            <a:off x="824000" y="316775"/>
            <a:ext cx="8178600" cy="879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i="1" lang="en-GB" u="sng"/>
              <a:t>Unsupervised Link Prediction</a:t>
            </a:r>
            <a:endParaRPr i="1" u="sng"/>
          </a:p>
        </p:txBody>
      </p:sp>
      <p:sp>
        <p:nvSpPr>
          <p:cNvPr id="797" name="Google Shape;797;p60"/>
          <p:cNvSpPr txBox="1"/>
          <p:nvPr>
            <p:ph idx="1" type="subTitle"/>
          </p:nvPr>
        </p:nvSpPr>
        <p:spPr>
          <a:xfrm>
            <a:off x="0" y="1113050"/>
            <a:ext cx="9229200" cy="4013400"/>
          </a:xfrm>
          <a:prstGeom prst="rect">
            <a:avLst/>
          </a:prstGeom>
        </p:spPr>
        <p:txBody>
          <a:bodyPr anchorCtr="0" anchor="t" bIns="91425" lIns="91425" spcFirstLastPara="1" rIns="91425" wrap="square" tIns="91425">
            <a:spAutoFit/>
          </a:bodyPr>
          <a:lstStyle/>
          <a:p>
            <a:pPr indent="-323850" lvl="1" marL="914400" rtl="0" algn="l">
              <a:spcBef>
                <a:spcPts val="0"/>
              </a:spcBef>
              <a:spcAft>
                <a:spcPts val="0"/>
              </a:spcAft>
              <a:buClr>
                <a:srgbClr val="F7F7F8"/>
              </a:buClr>
              <a:buSzPts val="1500"/>
              <a:buFont typeface="Times New Roman"/>
              <a:buChar char="○"/>
            </a:pPr>
            <a:r>
              <a:rPr lang="en-GB" sz="1500">
                <a:solidFill>
                  <a:srgbClr val="F7F7F8"/>
                </a:solidFill>
                <a:latin typeface="Times New Roman"/>
                <a:ea typeface="Times New Roman"/>
                <a:cs typeface="Times New Roman"/>
                <a:sym typeface="Times New Roman"/>
              </a:rPr>
              <a:t>The execution of this task, aiming to predict links between nodes in the network, was carried out using two subgraphs of the network due to computational constraints. </a:t>
            </a:r>
            <a:endParaRPr sz="1500">
              <a:solidFill>
                <a:srgbClr val="F7F7F8"/>
              </a:solidFill>
              <a:latin typeface="Times New Roman"/>
              <a:ea typeface="Times New Roman"/>
              <a:cs typeface="Times New Roman"/>
              <a:sym typeface="Times New Roman"/>
            </a:endParaRPr>
          </a:p>
          <a:p>
            <a:pPr indent="-323850" lvl="1" marL="914400" rtl="0" algn="l">
              <a:spcBef>
                <a:spcPts val="0"/>
              </a:spcBef>
              <a:spcAft>
                <a:spcPts val="0"/>
              </a:spcAft>
              <a:buClr>
                <a:srgbClr val="F7F7F8"/>
              </a:buClr>
              <a:buSzPts val="1500"/>
              <a:buFont typeface="Times New Roman"/>
              <a:buChar char="○"/>
            </a:pPr>
            <a:r>
              <a:rPr lang="en-GB" sz="1500">
                <a:solidFill>
                  <a:srgbClr val="F7F7F8"/>
                </a:solidFill>
                <a:latin typeface="Times New Roman"/>
                <a:ea typeface="Times New Roman"/>
                <a:cs typeface="Times New Roman"/>
                <a:sym typeface="Times New Roman"/>
              </a:rPr>
              <a:t>The </a:t>
            </a:r>
            <a:r>
              <a:rPr b="1" lang="en-GB" sz="1500">
                <a:solidFill>
                  <a:srgbClr val="F7F7F8"/>
                </a:solidFill>
                <a:latin typeface="Times New Roman"/>
                <a:ea typeface="Times New Roman"/>
                <a:cs typeface="Times New Roman"/>
                <a:sym typeface="Times New Roman"/>
              </a:rPr>
              <a:t>two subgraphs, G1 and G2</a:t>
            </a:r>
            <a:r>
              <a:rPr lang="en-GB" sz="1500">
                <a:solidFill>
                  <a:srgbClr val="F7F7F8"/>
                </a:solidFill>
                <a:latin typeface="Times New Roman"/>
                <a:ea typeface="Times New Roman"/>
                <a:cs typeface="Times New Roman"/>
                <a:sym typeface="Times New Roman"/>
              </a:rPr>
              <a:t>, were obtained by selecting nodes with degrees greater than 50 and 30, respectively.  </a:t>
            </a:r>
            <a:r>
              <a:rPr b="1" lang="en-GB" sz="1500">
                <a:solidFill>
                  <a:srgbClr val="F7F7F8"/>
                </a:solidFill>
                <a:latin typeface="Times New Roman"/>
                <a:ea typeface="Times New Roman"/>
                <a:cs typeface="Times New Roman"/>
                <a:sym typeface="Times New Roman"/>
              </a:rPr>
              <a:t>This sampling choice was made to retain only the most important node</a:t>
            </a:r>
            <a:r>
              <a:rPr lang="en-GB" sz="1500">
                <a:solidFill>
                  <a:srgbClr val="F7F7F8"/>
                </a:solidFill>
                <a:latin typeface="Times New Roman"/>
                <a:ea typeface="Times New Roman"/>
                <a:cs typeface="Times New Roman"/>
                <a:sym typeface="Times New Roman"/>
              </a:rPr>
              <a:t>s, which are more likely to be connected, thus reducing the potential for false positives. </a:t>
            </a:r>
            <a:endParaRPr sz="1500">
              <a:solidFill>
                <a:srgbClr val="F7F7F8"/>
              </a:solidFill>
              <a:latin typeface="Times New Roman"/>
              <a:ea typeface="Times New Roman"/>
              <a:cs typeface="Times New Roman"/>
              <a:sym typeface="Times New Roman"/>
            </a:endParaRPr>
          </a:p>
          <a:p>
            <a:pPr indent="-323850" lvl="1" marL="914400" rtl="0" algn="l">
              <a:spcBef>
                <a:spcPts val="0"/>
              </a:spcBef>
              <a:spcAft>
                <a:spcPts val="0"/>
              </a:spcAft>
              <a:buClr>
                <a:srgbClr val="F7F7F8"/>
              </a:buClr>
              <a:buSzPts val="1500"/>
              <a:buFont typeface="Times New Roman"/>
              <a:buChar char="○"/>
            </a:pPr>
            <a:r>
              <a:rPr lang="en-GB" sz="1500">
                <a:solidFill>
                  <a:srgbClr val="F7F7F8"/>
                </a:solidFill>
                <a:latin typeface="Times New Roman"/>
                <a:ea typeface="Times New Roman"/>
                <a:cs typeface="Times New Roman"/>
                <a:sym typeface="Times New Roman"/>
              </a:rPr>
              <a:t>The </a:t>
            </a:r>
            <a:r>
              <a:rPr b="1" lang="en-GB" sz="1500">
                <a:solidFill>
                  <a:srgbClr val="F7F7F8"/>
                </a:solidFill>
                <a:latin typeface="Times New Roman"/>
                <a:ea typeface="Times New Roman"/>
                <a:cs typeface="Times New Roman"/>
                <a:sym typeface="Times New Roman"/>
              </a:rPr>
              <a:t>performance of these link prediction methods was assessed using ROC curves</a:t>
            </a:r>
            <a:r>
              <a:rPr lang="en-GB" sz="1500">
                <a:solidFill>
                  <a:srgbClr val="F7F7F8"/>
                </a:solidFill>
                <a:latin typeface="Times New Roman"/>
                <a:ea typeface="Times New Roman"/>
                <a:cs typeface="Times New Roman"/>
                <a:sym typeface="Times New Roman"/>
              </a:rPr>
              <a:t>, which can be categorized into three types.</a:t>
            </a:r>
            <a:r>
              <a:rPr b="1" lang="en-GB" sz="1500">
                <a:solidFill>
                  <a:srgbClr val="F7F7F8"/>
                </a:solidFill>
                <a:latin typeface="Times New Roman"/>
                <a:ea typeface="Times New Roman"/>
                <a:cs typeface="Times New Roman"/>
                <a:sym typeface="Times New Roman"/>
              </a:rPr>
              <a:t> ROC curves</a:t>
            </a:r>
            <a:r>
              <a:rPr lang="en-GB" sz="1500">
                <a:solidFill>
                  <a:srgbClr val="F7F7F8"/>
                </a:solidFill>
                <a:latin typeface="Times New Roman"/>
                <a:ea typeface="Times New Roman"/>
                <a:cs typeface="Times New Roman"/>
                <a:sym typeface="Times New Roman"/>
              </a:rPr>
              <a:t> provide insights into the trade-off between true positive and false positive rates for different prediction thresholds.</a:t>
            </a:r>
            <a:endParaRPr sz="1500">
              <a:solidFill>
                <a:srgbClr val="F7F7F8"/>
              </a:solidFill>
              <a:latin typeface="Times New Roman"/>
              <a:ea typeface="Times New Roman"/>
              <a:cs typeface="Times New Roman"/>
              <a:sym typeface="Times New Roman"/>
            </a:endParaRPr>
          </a:p>
          <a:p>
            <a:pPr indent="0" lvl="0" marL="914400" rtl="0" algn="l">
              <a:spcBef>
                <a:spcPts val="0"/>
              </a:spcBef>
              <a:spcAft>
                <a:spcPts val="0"/>
              </a:spcAft>
              <a:buNone/>
            </a:pPr>
            <a:r>
              <a:t/>
            </a:r>
            <a:endParaRPr sz="1500">
              <a:solidFill>
                <a:srgbClr val="F7F7F8"/>
              </a:solidFill>
              <a:latin typeface="Times New Roman"/>
              <a:ea typeface="Times New Roman"/>
              <a:cs typeface="Times New Roman"/>
              <a:sym typeface="Times New Roman"/>
            </a:endParaRPr>
          </a:p>
          <a:p>
            <a:pPr indent="-323850" lvl="0" marL="457200" rtl="0" algn="l">
              <a:lnSpc>
                <a:spcPct val="115000"/>
              </a:lnSpc>
              <a:spcBef>
                <a:spcPts val="1500"/>
              </a:spcBef>
              <a:spcAft>
                <a:spcPts val="0"/>
              </a:spcAft>
              <a:buClr>
                <a:srgbClr val="F7F7F8"/>
              </a:buClr>
              <a:buSzPts val="1500"/>
              <a:buFont typeface="Times New Roman"/>
              <a:buChar char="●"/>
            </a:pPr>
            <a:r>
              <a:rPr b="1" i="1" lang="en-GB" sz="1500">
                <a:solidFill>
                  <a:srgbClr val="F7F7F8"/>
                </a:solidFill>
                <a:latin typeface="Times New Roman"/>
                <a:ea typeface="Times New Roman"/>
                <a:cs typeface="Times New Roman"/>
                <a:sym typeface="Times New Roman"/>
              </a:rPr>
              <a:t>Neighborhood-based</a:t>
            </a:r>
            <a:r>
              <a:rPr i="1" lang="en-GB" sz="1500">
                <a:solidFill>
                  <a:srgbClr val="F7F7F8"/>
                </a:solidFill>
                <a:latin typeface="Times New Roman"/>
                <a:ea typeface="Times New Roman"/>
                <a:cs typeface="Times New Roman"/>
                <a:sym typeface="Times New Roman"/>
              </a:rPr>
              <a:t>:</a:t>
            </a:r>
            <a:r>
              <a:rPr lang="en-GB" sz="1500">
                <a:solidFill>
                  <a:srgbClr val="F7F7F8"/>
                </a:solidFill>
                <a:latin typeface="Times New Roman"/>
                <a:ea typeface="Times New Roman"/>
                <a:cs typeface="Times New Roman"/>
                <a:sym typeface="Times New Roman"/>
              </a:rPr>
              <a:t> These methods calculate a score between two nodes (x and y) based on the neighbors they have in common. Three specific methods from this category were tested: Common Neighbors, Adamic Adar, and Jaccard Index.</a:t>
            </a:r>
            <a:endParaRPr sz="1500">
              <a:solidFill>
                <a:srgbClr val="F7F7F8"/>
              </a:solidFill>
              <a:latin typeface="Times New Roman"/>
              <a:ea typeface="Times New Roman"/>
              <a:cs typeface="Times New Roman"/>
              <a:sym typeface="Times New Roman"/>
            </a:endParaRPr>
          </a:p>
          <a:p>
            <a:pPr indent="-323850" lvl="0" marL="457200" rtl="0" algn="l">
              <a:lnSpc>
                <a:spcPct val="115000"/>
              </a:lnSpc>
              <a:spcBef>
                <a:spcPts val="0"/>
              </a:spcBef>
              <a:spcAft>
                <a:spcPts val="0"/>
              </a:spcAft>
              <a:buClr>
                <a:srgbClr val="F7F7F8"/>
              </a:buClr>
              <a:buSzPts val="1500"/>
              <a:buFont typeface="Times New Roman"/>
              <a:buChar char="●"/>
            </a:pPr>
            <a:r>
              <a:rPr b="1" i="1" lang="en-GB" sz="1500">
                <a:solidFill>
                  <a:srgbClr val="F7F7F8"/>
                </a:solidFill>
                <a:latin typeface="Times New Roman"/>
                <a:ea typeface="Times New Roman"/>
                <a:cs typeface="Times New Roman"/>
                <a:sym typeface="Times New Roman"/>
              </a:rPr>
              <a:t>Path-based:</a:t>
            </a:r>
            <a:r>
              <a:rPr i="1" lang="en-GB" sz="1500">
                <a:solidFill>
                  <a:srgbClr val="F7F7F8"/>
                </a:solidFill>
                <a:latin typeface="Times New Roman"/>
                <a:ea typeface="Times New Roman"/>
                <a:cs typeface="Times New Roman"/>
                <a:sym typeface="Times New Roman"/>
              </a:rPr>
              <a:t> </a:t>
            </a:r>
            <a:r>
              <a:rPr lang="en-GB" sz="1500">
                <a:solidFill>
                  <a:srgbClr val="F7F7F8"/>
                </a:solidFill>
                <a:latin typeface="Times New Roman"/>
                <a:ea typeface="Times New Roman"/>
                <a:cs typeface="Times New Roman"/>
                <a:sym typeface="Times New Roman"/>
              </a:rPr>
              <a:t>Path-based methods, including Katz, we consider the number of paths connecting two nodes in the network.</a:t>
            </a:r>
            <a:endParaRPr sz="1500">
              <a:solidFill>
                <a:srgbClr val="F7F7F8"/>
              </a:solidFill>
              <a:latin typeface="Times New Roman"/>
              <a:ea typeface="Times New Roman"/>
              <a:cs typeface="Times New Roman"/>
              <a:sym typeface="Times New Roman"/>
            </a:endParaRPr>
          </a:p>
          <a:p>
            <a:pPr indent="-323850" lvl="0" marL="457200" rtl="0" algn="l">
              <a:lnSpc>
                <a:spcPct val="115000"/>
              </a:lnSpc>
              <a:spcBef>
                <a:spcPts val="0"/>
              </a:spcBef>
              <a:spcAft>
                <a:spcPts val="0"/>
              </a:spcAft>
              <a:buClr>
                <a:srgbClr val="F7F7F8"/>
              </a:buClr>
              <a:buSzPts val="1500"/>
              <a:buFont typeface="Times New Roman"/>
              <a:buChar char="●"/>
            </a:pPr>
            <a:r>
              <a:rPr b="1" i="1" lang="en-GB" sz="1500">
                <a:solidFill>
                  <a:srgbClr val="F7F7F8"/>
                </a:solidFill>
                <a:latin typeface="Times New Roman"/>
                <a:ea typeface="Times New Roman"/>
                <a:cs typeface="Times New Roman"/>
                <a:sym typeface="Times New Roman"/>
              </a:rPr>
              <a:t>The SimRank</a:t>
            </a:r>
            <a:r>
              <a:rPr i="1" lang="en-GB" sz="1500">
                <a:solidFill>
                  <a:srgbClr val="F7F7F8"/>
                </a:solidFill>
                <a:latin typeface="Times New Roman"/>
                <a:ea typeface="Times New Roman"/>
                <a:cs typeface="Times New Roman"/>
                <a:sym typeface="Times New Roman"/>
              </a:rPr>
              <a:t> </a:t>
            </a:r>
            <a:r>
              <a:rPr lang="en-GB" sz="1500">
                <a:solidFill>
                  <a:srgbClr val="F7F7F8"/>
                </a:solidFill>
                <a:latin typeface="Times New Roman"/>
                <a:ea typeface="Times New Roman"/>
                <a:cs typeface="Times New Roman"/>
                <a:sym typeface="Times New Roman"/>
              </a:rPr>
              <a:t>method assigns scores based on the similarity of neighbors.</a:t>
            </a:r>
            <a:endParaRPr sz="1500">
              <a:solidFill>
                <a:srgbClr val="F7F7F8"/>
              </a:solidFill>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01" name="Shape 801"/>
        <p:cNvGrpSpPr/>
        <p:nvPr/>
      </p:nvGrpSpPr>
      <p:grpSpPr>
        <a:xfrm>
          <a:off x="0" y="0"/>
          <a:ext cx="0" cy="0"/>
          <a:chOff x="0" y="0"/>
          <a:chExt cx="0" cy="0"/>
        </a:xfrm>
      </p:grpSpPr>
      <p:sp>
        <p:nvSpPr>
          <p:cNvPr id="802" name="Google Shape;802;p61"/>
          <p:cNvSpPr txBox="1"/>
          <p:nvPr>
            <p:ph type="ctrTitle"/>
          </p:nvPr>
        </p:nvSpPr>
        <p:spPr>
          <a:xfrm>
            <a:off x="824000" y="316775"/>
            <a:ext cx="8178600" cy="879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i="1" lang="en-GB" u="sng"/>
              <a:t>Unsupervised Link Prediction</a:t>
            </a:r>
            <a:endParaRPr i="1" u="sng"/>
          </a:p>
        </p:txBody>
      </p:sp>
      <p:sp>
        <p:nvSpPr>
          <p:cNvPr id="803" name="Google Shape;803;p61"/>
          <p:cNvSpPr txBox="1"/>
          <p:nvPr>
            <p:ph idx="1" type="subTitle"/>
          </p:nvPr>
        </p:nvSpPr>
        <p:spPr>
          <a:xfrm>
            <a:off x="0" y="1113050"/>
            <a:ext cx="9229200" cy="646500"/>
          </a:xfrm>
          <a:prstGeom prst="rect">
            <a:avLst/>
          </a:prstGeom>
        </p:spPr>
        <p:txBody>
          <a:bodyPr anchorCtr="0" anchor="t" bIns="91425" lIns="91425" spcFirstLastPara="1" rIns="91425" wrap="square" tIns="91425">
            <a:spAutoFit/>
          </a:bodyPr>
          <a:lstStyle/>
          <a:p>
            <a:pPr indent="-323850" lvl="1" marL="914400" rtl="0" algn="l">
              <a:spcBef>
                <a:spcPts val="0"/>
              </a:spcBef>
              <a:spcAft>
                <a:spcPts val="0"/>
              </a:spcAft>
              <a:buClr>
                <a:srgbClr val="F7F7F8"/>
              </a:buClr>
              <a:buSzPts val="1500"/>
              <a:buFont typeface="Times New Roman"/>
              <a:buChar char="○"/>
            </a:pPr>
            <a:r>
              <a:rPr b="1" lang="en-GB" sz="1500">
                <a:solidFill>
                  <a:srgbClr val="F7F7F8"/>
                </a:solidFill>
                <a:latin typeface="Times New Roman"/>
                <a:ea typeface="Times New Roman"/>
                <a:cs typeface="Times New Roman"/>
                <a:sym typeface="Times New Roman"/>
              </a:rPr>
              <a:t>The subgraph G1 , was obtained by selecting nodes with degrees greater than 50. There are 597 nodes and 18,056 edges.</a:t>
            </a:r>
            <a:endParaRPr b="1" sz="1500">
              <a:solidFill>
                <a:srgbClr val="F7F7F8"/>
              </a:solidFill>
              <a:latin typeface="Times New Roman"/>
              <a:ea typeface="Times New Roman"/>
              <a:cs typeface="Times New Roman"/>
              <a:sym typeface="Times New Roman"/>
            </a:endParaRPr>
          </a:p>
        </p:txBody>
      </p:sp>
      <p:pic>
        <p:nvPicPr>
          <p:cNvPr id="804" name="Google Shape;804;p61"/>
          <p:cNvPicPr preferRelativeResize="0"/>
          <p:nvPr/>
        </p:nvPicPr>
        <p:blipFill rotWithShape="1">
          <a:blip r:embed="rId3">
            <a:alphaModFix/>
          </a:blip>
          <a:srcRect b="-2417" l="0" r="0" t="0"/>
          <a:stretch/>
        </p:blipFill>
        <p:spPr>
          <a:xfrm>
            <a:off x="369450" y="1864600"/>
            <a:ext cx="8485925" cy="31172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08" name="Shape 808"/>
        <p:cNvGrpSpPr/>
        <p:nvPr/>
      </p:nvGrpSpPr>
      <p:grpSpPr>
        <a:xfrm>
          <a:off x="0" y="0"/>
          <a:ext cx="0" cy="0"/>
          <a:chOff x="0" y="0"/>
          <a:chExt cx="0" cy="0"/>
        </a:xfrm>
      </p:grpSpPr>
      <p:sp>
        <p:nvSpPr>
          <p:cNvPr id="809" name="Google Shape;809;p62"/>
          <p:cNvSpPr txBox="1"/>
          <p:nvPr>
            <p:ph type="ctrTitle"/>
          </p:nvPr>
        </p:nvSpPr>
        <p:spPr>
          <a:xfrm>
            <a:off x="824000" y="316775"/>
            <a:ext cx="8178600" cy="879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i="1" lang="en-GB" u="sng"/>
              <a:t>Unsupervised Link Prediction</a:t>
            </a:r>
            <a:endParaRPr i="1" u="sng"/>
          </a:p>
        </p:txBody>
      </p:sp>
      <p:sp>
        <p:nvSpPr>
          <p:cNvPr id="810" name="Google Shape;810;p62"/>
          <p:cNvSpPr txBox="1"/>
          <p:nvPr>
            <p:ph idx="1" type="subTitle"/>
          </p:nvPr>
        </p:nvSpPr>
        <p:spPr>
          <a:xfrm>
            <a:off x="0" y="1113050"/>
            <a:ext cx="9229200" cy="646500"/>
          </a:xfrm>
          <a:prstGeom prst="rect">
            <a:avLst/>
          </a:prstGeom>
        </p:spPr>
        <p:txBody>
          <a:bodyPr anchorCtr="0" anchor="t" bIns="91425" lIns="91425" spcFirstLastPara="1" rIns="91425" wrap="square" tIns="91425">
            <a:spAutoFit/>
          </a:bodyPr>
          <a:lstStyle/>
          <a:p>
            <a:pPr indent="-323850" lvl="1" marL="914400" rtl="0" algn="l">
              <a:spcBef>
                <a:spcPts val="0"/>
              </a:spcBef>
              <a:spcAft>
                <a:spcPts val="0"/>
              </a:spcAft>
              <a:buClr>
                <a:srgbClr val="F7F7F8"/>
              </a:buClr>
              <a:buSzPts val="1500"/>
              <a:buFont typeface="Times New Roman"/>
              <a:buChar char="○"/>
            </a:pPr>
            <a:r>
              <a:rPr b="1" lang="en-GB" sz="1500">
                <a:solidFill>
                  <a:srgbClr val="F7F7F8"/>
                </a:solidFill>
                <a:latin typeface="Times New Roman"/>
                <a:ea typeface="Times New Roman"/>
                <a:cs typeface="Times New Roman"/>
                <a:sym typeface="Times New Roman"/>
              </a:rPr>
              <a:t>The subgraphs G2, was obtained by selecting nodes with degrees greater than 30.. In  G2, there are 1,057 nodes and 28,301 edges.</a:t>
            </a:r>
            <a:endParaRPr b="1" sz="1500">
              <a:solidFill>
                <a:srgbClr val="F7F7F8"/>
              </a:solidFill>
              <a:latin typeface="Times New Roman"/>
              <a:ea typeface="Times New Roman"/>
              <a:cs typeface="Times New Roman"/>
              <a:sym typeface="Times New Roman"/>
            </a:endParaRPr>
          </a:p>
        </p:txBody>
      </p:sp>
      <p:pic>
        <p:nvPicPr>
          <p:cNvPr id="811" name="Google Shape;811;p62"/>
          <p:cNvPicPr preferRelativeResize="0"/>
          <p:nvPr/>
        </p:nvPicPr>
        <p:blipFill>
          <a:blip r:embed="rId3">
            <a:alphaModFix/>
          </a:blip>
          <a:stretch>
            <a:fillRect/>
          </a:stretch>
        </p:blipFill>
        <p:spPr>
          <a:xfrm>
            <a:off x="152400" y="1911950"/>
            <a:ext cx="8547100" cy="2931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28" name="Shape 528"/>
        <p:cNvGrpSpPr/>
        <p:nvPr/>
      </p:nvGrpSpPr>
      <p:grpSpPr>
        <a:xfrm>
          <a:off x="0" y="0"/>
          <a:ext cx="0" cy="0"/>
          <a:chOff x="0" y="0"/>
          <a:chExt cx="0" cy="0"/>
        </a:xfrm>
      </p:grpSpPr>
      <p:sp>
        <p:nvSpPr>
          <p:cNvPr id="529" name="Google Shape;529;p27"/>
          <p:cNvSpPr txBox="1"/>
          <p:nvPr>
            <p:ph type="ctrTitle"/>
          </p:nvPr>
        </p:nvSpPr>
        <p:spPr>
          <a:xfrm>
            <a:off x="824000" y="316775"/>
            <a:ext cx="8178600" cy="879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i="1" lang="en-GB" u="sng"/>
              <a:t>Data Collection and Analysis</a:t>
            </a:r>
            <a:endParaRPr i="1" u="sng"/>
          </a:p>
        </p:txBody>
      </p:sp>
      <p:sp>
        <p:nvSpPr>
          <p:cNvPr id="530" name="Google Shape;530;p27"/>
          <p:cNvSpPr txBox="1"/>
          <p:nvPr>
            <p:ph idx="1" type="subTitle"/>
          </p:nvPr>
        </p:nvSpPr>
        <p:spPr>
          <a:xfrm>
            <a:off x="0" y="1196375"/>
            <a:ext cx="4329900" cy="3340200"/>
          </a:xfrm>
          <a:prstGeom prst="rect">
            <a:avLst/>
          </a:prstGeom>
        </p:spPr>
        <p:txBody>
          <a:bodyPr anchorCtr="0" anchor="t" bIns="91425" lIns="91425" spcFirstLastPara="1" rIns="91425" wrap="square" tIns="91425">
            <a:spAutoFit/>
          </a:bodyPr>
          <a:lstStyle/>
          <a:p>
            <a:pPr indent="-349250" lvl="0" marL="457200" rtl="0" algn="l">
              <a:spcBef>
                <a:spcPts val="0"/>
              </a:spcBef>
              <a:spcAft>
                <a:spcPts val="0"/>
              </a:spcAft>
              <a:buClr>
                <a:srgbClr val="F7F7F8"/>
              </a:buClr>
              <a:buSzPts val="1900"/>
              <a:buChar char="●"/>
            </a:pPr>
            <a:r>
              <a:rPr b="1" lang="en-GB" sz="1500">
                <a:solidFill>
                  <a:srgbClr val="F7F7F8"/>
                </a:solidFill>
                <a:latin typeface="Times New Roman"/>
                <a:ea typeface="Times New Roman"/>
                <a:cs typeface="Times New Roman"/>
                <a:sym typeface="Times New Roman"/>
              </a:rPr>
              <a:t>The network data set was taken from a public networks data set provided by Stanford.</a:t>
            </a:r>
            <a:endParaRPr b="1" sz="1500">
              <a:solidFill>
                <a:srgbClr val="F7F7F8"/>
              </a:solidFill>
              <a:latin typeface="Times New Roman"/>
              <a:ea typeface="Times New Roman"/>
              <a:cs typeface="Times New Roman"/>
              <a:sym typeface="Times New Roman"/>
            </a:endParaRPr>
          </a:p>
          <a:p>
            <a:pPr indent="-349250" lvl="0" marL="457200" rtl="0" algn="l">
              <a:spcBef>
                <a:spcPts val="0"/>
              </a:spcBef>
              <a:spcAft>
                <a:spcPts val="0"/>
              </a:spcAft>
              <a:buClr>
                <a:srgbClr val="F7F7F8"/>
              </a:buClr>
              <a:buSzPts val="1900"/>
              <a:buChar char="●"/>
            </a:pPr>
            <a:r>
              <a:rPr b="1" lang="en-GB" sz="1500">
                <a:solidFill>
                  <a:srgbClr val="F7F7F8"/>
                </a:solidFill>
                <a:latin typeface="Times New Roman"/>
                <a:ea typeface="Times New Roman"/>
                <a:cs typeface="Times New Roman"/>
                <a:sym typeface="Times New Roman"/>
              </a:rPr>
              <a:t>Dataset:</a:t>
            </a:r>
            <a:r>
              <a:rPr b="1" lang="en-GB" sz="1500">
                <a:solidFill>
                  <a:srgbClr val="F7F7F8"/>
                </a:solidFill>
                <a:highlight>
                  <a:srgbClr val="999999"/>
                </a:highlight>
                <a:latin typeface="Times New Roman"/>
                <a:ea typeface="Times New Roman"/>
                <a:cs typeface="Times New Roman"/>
                <a:sym typeface="Times New Roman"/>
              </a:rPr>
              <a:t>https://snap.stanford.edu/data/sx-stackoverflow.html</a:t>
            </a:r>
            <a:endParaRPr b="1" sz="1500">
              <a:solidFill>
                <a:srgbClr val="F7F7F8"/>
              </a:solidFill>
              <a:latin typeface="Times New Roman"/>
              <a:ea typeface="Times New Roman"/>
              <a:cs typeface="Times New Roman"/>
              <a:sym typeface="Times New Roman"/>
            </a:endParaRPr>
          </a:p>
          <a:p>
            <a:pPr indent="-323850" lvl="0" marL="457200" rtl="0" algn="l">
              <a:spcBef>
                <a:spcPts val="0"/>
              </a:spcBef>
              <a:spcAft>
                <a:spcPts val="0"/>
              </a:spcAft>
              <a:buClr>
                <a:srgbClr val="F7F7F8"/>
              </a:buClr>
              <a:buSzPts val="1500"/>
              <a:buFont typeface="Times New Roman"/>
              <a:buChar char="●"/>
            </a:pPr>
            <a:r>
              <a:rPr b="1" lang="en-GB" sz="1500">
                <a:solidFill>
                  <a:srgbClr val="F7F7F8"/>
                </a:solidFill>
                <a:latin typeface="Times New Roman"/>
                <a:ea typeface="Times New Roman"/>
                <a:cs typeface="Times New Roman"/>
                <a:sym typeface="Times New Roman"/>
              </a:rPr>
              <a:t>Dataset Statistics :# of questions,# of tags, # of unique tags, Average # of tags per question.(after </a:t>
            </a:r>
            <a:r>
              <a:rPr b="1" lang="en-GB" sz="1500">
                <a:solidFill>
                  <a:srgbClr val="F7F7F8"/>
                </a:solidFill>
                <a:latin typeface="Times New Roman"/>
                <a:ea typeface="Times New Roman"/>
                <a:cs typeface="Times New Roman"/>
                <a:sym typeface="Times New Roman"/>
              </a:rPr>
              <a:t>grouping</a:t>
            </a:r>
            <a:r>
              <a:rPr b="1" lang="en-GB" sz="1500">
                <a:solidFill>
                  <a:srgbClr val="F7F7F8"/>
                </a:solidFill>
                <a:latin typeface="Times New Roman"/>
                <a:ea typeface="Times New Roman"/>
                <a:cs typeface="Times New Roman"/>
                <a:sym typeface="Times New Roman"/>
              </a:rPr>
              <a:t> the tags)</a:t>
            </a:r>
            <a:endParaRPr b="1" sz="1500">
              <a:solidFill>
                <a:srgbClr val="F7F7F8"/>
              </a:solidFill>
              <a:latin typeface="Times New Roman"/>
              <a:ea typeface="Times New Roman"/>
              <a:cs typeface="Times New Roman"/>
              <a:sym typeface="Times New Roman"/>
            </a:endParaRPr>
          </a:p>
          <a:p>
            <a:pPr indent="-323850" lvl="0" marL="457200" rtl="0" algn="l">
              <a:spcBef>
                <a:spcPts val="0"/>
              </a:spcBef>
              <a:spcAft>
                <a:spcPts val="0"/>
              </a:spcAft>
              <a:buClr>
                <a:srgbClr val="F7F7F8"/>
              </a:buClr>
              <a:buSzPts val="1500"/>
              <a:buFont typeface="Times New Roman"/>
              <a:buChar char="●"/>
            </a:pPr>
            <a:r>
              <a:rPr b="1" lang="en-GB" sz="1500">
                <a:solidFill>
                  <a:srgbClr val="F7F7F8"/>
                </a:solidFill>
                <a:latin typeface="Times New Roman"/>
                <a:ea typeface="Times New Roman"/>
                <a:cs typeface="Times New Roman"/>
                <a:sym typeface="Times New Roman"/>
              </a:rPr>
              <a:t>The constructed network, referred to as RW (Real World Network), was compared with four other synthetic models created using default algorithms.</a:t>
            </a:r>
            <a:endParaRPr b="1" sz="1500">
              <a:solidFill>
                <a:srgbClr val="F7F7F8"/>
              </a:solidFill>
              <a:latin typeface="Times New Roman"/>
              <a:ea typeface="Times New Roman"/>
              <a:cs typeface="Times New Roman"/>
              <a:sym typeface="Times New Roman"/>
            </a:endParaRPr>
          </a:p>
          <a:p>
            <a:pPr indent="0" lvl="0" marL="914400" rtl="0" algn="l">
              <a:spcBef>
                <a:spcPts val="0"/>
              </a:spcBef>
              <a:spcAft>
                <a:spcPts val="0"/>
              </a:spcAft>
              <a:buNone/>
            </a:pPr>
            <a:r>
              <a:t/>
            </a:r>
            <a:endParaRPr b="1" sz="1700">
              <a:latin typeface="Times New Roman"/>
              <a:ea typeface="Times New Roman"/>
              <a:cs typeface="Times New Roman"/>
              <a:sym typeface="Times New Roman"/>
            </a:endParaRPr>
          </a:p>
        </p:txBody>
      </p:sp>
      <p:pic>
        <p:nvPicPr>
          <p:cNvPr id="531" name="Google Shape;531;p27"/>
          <p:cNvPicPr preferRelativeResize="0"/>
          <p:nvPr/>
        </p:nvPicPr>
        <p:blipFill>
          <a:blip r:embed="rId3">
            <a:alphaModFix/>
          </a:blip>
          <a:stretch>
            <a:fillRect/>
          </a:stretch>
        </p:blipFill>
        <p:spPr>
          <a:xfrm>
            <a:off x="4482300" y="1348775"/>
            <a:ext cx="4509300" cy="2045350"/>
          </a:xfrm>
          <a:prstGeom prst="rect">
            <a:avLst/>
          </a:prstGeom>
          <a:noFill/>
          <a:ln>
            <a:noFill/>
          </a:ln>
        </p:spPr>
      </p:pic>
      <p:sp>
        <p:nvSpPr>
          <p:cNvPr id="532" name="Google Shape;532;p27"/>
          <p:cNvSpPr txBox="1"/>
          <p:nvPr/>
        </p:nvSpPr>
        <p:spPr>
          <a:xfrm>
            <a:off x="4912800" y="3394125"/>
            <a:ext cx="3648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highlight>
                  <a:srgbClr val="FFFFFF"/>
                </a:highlight>
              </a:rPr>
              <a:t>Description of dataset</a:t>
            </a:r>
            <a:endParaRPr b="1" sz="2000">
              <a:solidFill>
                <a:schemeClr val="dk2"/>
              </a:solidFill>
              <a:latin typeface="Nunito"/>
              <a:ea typeface="Nunito"/>
              <a:cs typeface="Nunito"/>
              <a:sym typeface="Nuni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15" name="Shape 815"/>
        <p:cNvGrpSpPr/>
        <p:nvPr/>
      </p:nvGrpSpPr>
      <p:grpSpPr>
        <a:xfrm>
          <a:off x="0" y="0"/>
          <a:ext cx="0" cy="0"/>
          <a:chOff x="0" y="0"/>
          <a:chExt cx="0" cy="0"/>
        </a:xfrm>
      </p:grpSpPr>
      <p:sp>
        <p:nvSpPr>
          <p:cNvPr id="816" name="Google Shape;816;p63"/>
          <p:cNvSpPr txBox="1"/>
          <p:nvPr>
            <p:ph type="ctrTitle"/>
          </p:nvPr>
        </p:nvSpPr>
        <p:spPr>
          <a:xfrm>
            <a:off x="824000" y="316775"/>
            <a:ext cx="8178600" cy="879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i="1" lang="en-GB" u="sng"/>
              <a:t>Unsupervised Link Prediction</a:t>
            </a:r>
            <a:endParaRPr i="1" u="sng"/>
          </a:p>
        </p:txBody>
      </p:sp>
      <p:sp>
        <p:nvSpPr>
          <p:cNvPr id="817" name="Google Shape;817;p63"/>
          <p:cNvSpPr txBox="1"/>
          <p:nvPr>
            <p:ph idx="1" type="subTitle"/>
          </p:nvPr>
        </p:nvSpPr>
        <p:spPr>
          <a:xfrm>
            <a:off x="248225" y="1113050"/>
            <a:ext cx="8295300" cy="2493600"/>
          </a:xfrm>
          <a:prstGeom prst="rect">
            <a:avLst/>
          </a:prstGeom>
        </p:spPr>
        <p:txBody>
          <a:bodyPr anchorCtr="0" anchor="t" bIns="91425" lIns="91425" spcFirstLastPara="1" rIns="91425" wrap="square" tIns="91425">
            <a:spAutoFit/>
          </a:bodyPr>
          <a:lstStyle/>
          <a:p>
            <a:pPr indent="-323850" lvl="0" marL="457200" rtl="0" algn="l">
              <a:spcBef>
                <a:spcPts val="0"/>
              </a:spcBef>
              <a:spcAft>
                <a:spcPts val="0"/>
              </a:spcAft>
              <a:buClr>
                <a:srgbClr val="F7F7F8"/>
              </a:buClr>
              <a:buSzPts val="1500"/>
              <a:buFont typeface="Times New Roman"/>
              <a:buChar char="●"/>
            </a:pPr>
            <a:r>
              <a:rPr lang="en-GB" sz="1500">
                <a:solidFill>
                  <a:srgbClr val="F7F7F8"/>
                </a:solidFill>
                <a:latin typeface="Times New Roman"/>
                <a:ea typeface="Times New Roman"/>
                <a:cs typeface="Times New Roman"/>
                <a:sym typeface="Times New Roman"/>
              </a:rPr>
              <a:t>It can be observed that the predictors based on neighborhood have obtained lower values when transitioning from the G1 sample to the G2 sample. This difference is likely due, by construction, to the characteristic of G2, which has almost half of the nodes with a lower degree compared to the nodes in G1.</a:t>
            </a:r>
            <a:endParaRPr sz="1500">
              <a:solidFill>
                <a:srgbClr val="F7F7F8"/>
              </a:solidFill>
              <a:latin typeface="Times New Roman"/>
              <a:ea typeface="Times New Roman"/>
              <a:cs typeface="Times New Roman"/>
              <a:sym typeface="Times New Roman"/>
            </a:endParaRPr>
          </a:p>
          <a:p>
            <a:pPr indent="-323850" lvl="0" marL="457200" rtl="0" algn="l">
              <a:spcBef>
                <a:spcPts val="0"/>
              </a:spcBef>
              <a:spcAft>
                <a:spcPts val="0"/>
              </a:spcAft>
              <a:buClr>
                <a:srgbClr val="F7F7F8"/>
              </a:buClr>
              <a:buSzPts val="1500"/>
              <a:buFont typeface="Times New Roman"/>
              <a:buChar char="●"/>
            </a:pPr>
            <a:r>
              <a:rPr lang="en-GB" sz="1500">
                <a:solidFill>
                  <a:srgbClr val="F7F7F8"/>
                </a:solidFill>
                <a:latin typeface="Times New Roman"/>
                <a:ea typeface="Times New Roman"/>
                <a:cs typeface="Times New Roman"/>
                <a:sym typeface="Times New Roman"/>
              </a:rPr>
              <a:t>The other two methods, based on paths and ranking, obtained higher values for G2 compared to the previous test, particularly Katz. </a:t>
            </a:r>
            <a:endParaRPr sz="1500">
              <a:solidFill>
                <a:srgbClr val="F7F7F8"/>
              </a:solidFill>
              <a:latin typeface="Times New Roman"/>
              <a:ea typeface="Times New Roman"/>
              <a:cs typeface="Times New Roman"/>
              <a:sym typeface="Times New Roman"/>
            </a:endParaRPr>
          </a:p>
          <a:p>
            <a:pPr indent="-323850" lvl="0" marL="457200" rtl="0" algn="l">
              <a:spcBef>
                <a:spcPts val="0"/>
              </a:spcBef>
              <a:spcAft>
                <a:spcPts val="0"/>
              </a:spcAft>
              <a:buClr>
                <a:srgbClr val="F7F7F8"/>
              </a:buClr>
              <a:buSzPts val="1500"/>
              <a:buFont typeface="Times New Roman"/>
              <a:buChar char="●"/>
            </a:pPr>
            <a:r>
              <a:rPr lang="en-GB" sz="1500">
                <a:solidFill>
                  <a:srgbClr val="F7F7F8"/>
                </a:solidFill>
                <a:latin typeface="Times New Roman"/>
                <a:ea typeface="Times New Roman"/>
                <a:cs typeface="Times New Roman"/>
                <a:sym typeface="Times New Roman"/>
              </a:rPr>
              <a:t>Overall, good results were obtained, likely due to the characteristics of the network being strongly connected. </a:t>
            </a:r>
            <a:r>
              <a:rPr lang="en-GB" sz="1500">
                <a:solidFill>
                  <a:srgbClr val="F7F7F8"/>
                </a:solidFill>
                <a:latin typeface="Times New Roman"/>
                <a:ea typeface="Times New Roman"/>
                <a:cs typeface="Times New Roman"/>
                <a:sym typeface="Times New Roman"/>
              </a:rPr>
              <a:t> Further explorations, such as the intersection of the top 100 links predicted by each method, did not yield additional information, except for the presence of nodes with tags related to Python for both the methods applied to G1 and those applied to G2.</a:t>
            </a:r>
            <a:endParaRPr sz="1500">
              <a:solidFill>
                <a:srgbClr val="F7F7F8"/>
              </a:solidFill>
              <a:latin typeface="Times New Roman"/>
              <a:ea typeface="Times New Roman"/>
              <a:cs typeface="Times New Roman"/>
              <a:sym typeface="Times New Roman"/>
            </a:endParaRPr>
          </a:p>
        </p:txBody>
      </p:sp>
      <p:pic>
        <p:nvPicPr>
          <p:cNvPr id="818" name="Google Shape;818;p63"/>
          <p:cNvPicPr preferRelativeResize="0"/>
          <p:nvPr/>
        </p:nvPicPr>
        <p:blipFill>
          <a:blip r:embed="rId3">
            <a:alphaModFix/>
          </a:blip>
          <a:stretch>
            <a:fillRect/>
          </a:stretch>
        </p:blipFill>
        <p:spPr>
          <a:xfrm>
            <a:off x="2405150" y="3533925"/>
            <a:ext cx="3981450" cy="15144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22" name="Shape 822"/>
        <p:cNvGrpSpPr/>
        <p:nvPr/>
      </p:nvGrpSpPr>
      <p:grpSpPr>
        <a:xfrm>
          <a:off x="0" y="0"/>
          <a:ext cx="0" cy="0"/>
          <a:chOff x="0" y="0"/>
          <a:chExt cx="0" cy="0"/>
        </a:xfrm>
      </p:grpSpPr>
      <p:sp>
        <p:nvSpPr>
          <p:cNvPr id="823" name="Google Shape;823;p64"/>
          <p:cNvSpPr txBox="1"/>
          <p:nvPr>
            <p:ph type="ctrTitle"/>
          </p:nvPr>
        </p:nvSpPr>
        <p:spPr>
          <a:xfrm>
            <a:off x="824000" y="316775"/>
            <a:ext cx="8178600" cy="879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i="1" lang="en-GB" u="sng"/>
              <a:t>Unsupervised Link Prediction</a:t>
            </a:r>
            <a:endParaRPr i="1" u="sng"/>
          </a:p>
        </p:txBody>
      </p:sp>
      <p:sp>
        <p:nvSpPr>
          <p:cNvPr id="824" name="Google Shape;824;p64"/>
          <p:cNvSpPr txBox="1"/>
          <p:nvPr>
            <p:ph idx="1" type="subTitle"/>
          </p:nvPr>
        </p:nvSpPr>
        <p:spPr>
          <a:xfrm>
            <a:off x="248225" y="1113050"/>
            <a:ext cx="8295300" cy="2277900"/>
          </a:xfrm>
          <a:prstGeom prst="rect">
            <a:avLst/>
          </a:prstGeom>
        </p:spPr>
        <p:txBody>
          <a:bodyPr anchorCtr="0" anchor="t" bIns="91425" lIns="91425" spcFirstLastPara="1" rIns="91425" wrap="square" tIns="91425">
            <a:spAutoFit/>
          </a:bodyPr>
          <a:lstStyle/>
          <a:p>
            <a:pPr indent="-336550" lvl="0" marL="457200" rtl="0" algn="l">
              <a:spcBef>
                <a:spcPts val="0"/>
              </a:spcBef>
              <a:spcAft>
                <a:spcPts val="0"/>
              </a:spcAft>
              <a:buClr>
                <a:srgbClr val="F7F7F8"/>
              </a:buClr>
              <a:buSzPts val="1700"/>
              <a:buFont typeface="Times New Roman"/>
              <a:buChar char="●"/>
            </a:pPr>
            <a:r>
              <a:rPr lang="en-GB" sz="1700">
                <a:solidFill>
                  <a:srgbClr val="F7F7F8"/>
                </a:solidFill>
                <a:latin typeface="Times New Roman"/>
                <a:ea typeface="Times New Roman"/>
                <a:cs typeface="Times New Roman"/>
                <a:sym typeface="Times New Roman"/>
              </a:rPr>
              <a:t>The same Link Prediction methods were tested on subgraphs obtained from the first 8 communities reported by the Louvain method, considering a random sample of some # of nodes for each community. </a:t>
            </a:r>
            <a:endParaRPr sz="1700">
              <a:solidFill>
                <a:srgbClr val="F7F7F8"/>
              </a:solidFill>
              <a:latin typeface="Times New Roman"/>
              <a:ea typeface="Times New Roman"/>
              <a:cs typeface="Times New Roman"/>
              <a:sym typeface="Times New Roman"/>
            </a:endParaRPr>
          </a:p>
          <a:p>
            <a:pPr indent="-336550" lvl="0" marL="457200" rtl="0" algn="l">
              <a:spcBef>
                <a:spcPts val="0"/>
              </a:spcBef>
              <a:spcAft>
                <a:spcPts val="0"/>
              </a:spcAft>
              <a:buClr>
                <a:srgbClr val="F7F7F8"/>
              </a:buClr>
              <a:buSzPts val="1700"/>
              <a:buFont typeface="Times New Roman"/>
              <a:buChar char="●"/>
            </a:pPr>
            <a:r>
              <a:rPr lang="en-GB" sz="1700">
                <a:solidFill>
                  <a:srgbClr val="F7F7F8"/>
                </a:solidFill>
                <a:latin typeface="Times New Roman"/>
                <a:ea typeface="Times New Roman"/>
                <a:cs typeface="Times New Roman"/>
                <a:sym typeface="Times New Roman"/>
              </a:rPr>
              <a:t>Results showed AUC values significantly lower than the previous tests, as visible in these tests, nodes were not randomly sampled but considered based on their degree. </a:t>
            </a:r>
            <a:endParaRPr sz="1700">
              <a:solidFill>
                <a:srgbClr val="F7F7F8"/>
              </a:solidFill>
              <a:latin typeface="Times New Roman"/>
              <a:ea typeface="Times New Roman"/>
              <a:cs typeface="Times New Roman"/>
              <a:sym typeface="Times New Roman"/>
            </a:endParaRPr>
          </a:p>
          <a:p>
            <a:pPr indent="-336550" lvl="0" marL="457200" rtl="0" algn="l">
              <a:spcBef>
                <a:spcPts val="0"/>
              </a:spcBef>
              <a:spcAft>
                <a:spcPts val="0"/>
              </a:spcAft>
              <a:buClr>
                <a:srgbClr val="F7F7F8"/>
              </a:buClr>
              <a:buSzPts val="1700"/>
              <a:buFont typeface="Times New Roman"/>
              <a:buChar char="●"/>
            </a:pPr>
            <a:r>
              <a:rPr lang="en-GB" sz="1700">
                <a:solidFill>
                  <a:srgbClr val="F7F7F8"/>
                </a:solidFill>
                <a:latin typeface="Times New Roman"/>
                <a:ea typeface="Times New Roman"/>
                <a:cs typeface="Times New Roman"/>
                <a:sym typeface="Times New Roman"/>
              </a:rPr>
              <a:t>However, even in this case, the Katz method (together with the SimRank method) obtained higher values than the other methods, proving to be the best for the type of data considered.</a:t>
            </a:r>
            <a:endParaRPr sz="1700">
              <a:solidFill>
                <a:srgbClr val="F7F7F8"/>
              </a:solidFill>
              <a:latin typeface="Times New Roman"/>
              <a:ea typeface="Times New Roman"/>
              <a:cs typeface="Times New Roman"/>
              <a:sym typeface="Times New Roman"/>
            </a:endParaRPr>
          </a:p>
        </p:txBody>
      </p:sp>
      <p:pic>
        <p:nvPicPr>
          <p:cNvPr id="825" name="Google Shape;825;p64"/>
          <p:cNvPicPr preferRelativeResize="0"/>
          <p:nvPr/>
        </p:nvPicPr>
        <p:blipFill>
          <a:blip r:embed="rId3">
            <a:alphaModFix/>
          </a:blip>
          <a:stretch>
            <a:fillRect/>
          </a:stretch>
        </p:blipFill>
        <p:spPr>
          <a:xfrm>
            <a:off x="1423975" y="3390950"/>
            <a:ext cx="6296025" cy="14954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29" name="Shape 829"/>
        <p:cNvGrpSpPr/>
        <p:nvPr/>
      </p:nvGrpSpPr>
      <p:grpSpPr>
        <a:xfrm>
          <a:off x="0" y="0"/>
          <a:ext cx="0" cy="0"/>
          <a:chOff x="0" y="0"/>
          <a:chExt cx="0" cy="0"/>
        </a:xfrm>
      </p:grpSpPr>
      <p:sp>
        <p:nvSpPr>
          <p:cNvPr id="830" name="Google Shape;830;p65"/>
          <p:cNvSpPr txBox="1"/>
          <p:nvPr>
            <p:ph type="ctrTitle"/>
          </p:nvPr>
        </p:nvSpPr>
        <p:spPr>
          <a:xfrm>
            <a:off x="824000" y="316775"/>
            <a:ext cx="8178600" cy="879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i="1" lang="en-GB" u="sng"/>
              <a:t>Influence of a network</a:t>
            </a:r>
            <a:endParaRPr i="1" u="sng"/>
          </a:p>
        </p:txBody>
      </p:sp>
      <p:sp>
        <p:nvSpPr>
          <p:cNvPr id="831" name="Google Shape;831;p65"/>
          <p:cNvSpPr txBox="1"/>
          <p:nvPr>
            <p:ph idx="1" type="subTitle"/>
          </p:nvPr>
        </p:nvSpPr>
        <p:spPr>
          <a:xfrm>
            <a:off x="974775" y="1280575"/>
            <a:ext cx="6007800" cy="3721200"/>
          </a:xfrm>
          <a:prstGeom prst="rect">
            <a:avLst/>
          </a:prstGeom>
        </p:spPr>
        <p:txBody>
          <a:bodyPr anchorCtr="0" anchor="t" bIns="91425" lIns="91425" spcFirstLastPara="1" rIns="91425" wrap="square" tIns="91425">
            <a:spAutoFit/>
          </a:bodyPr>
          <a:lstStyle/>
          <a:p>
            <a:pPr indent="-323850" lvl="0" marL="457200" rtl="0" algn="l">
              <a:lnSpc>
                <a:spcPct val="115000"/>
              </a:lnSpc>
              <a:spcBef>
                <a:spcPts val="1500"/>
              </a:spcBef>
              <a:spcAft>
                <a:spcPts val="0"/>
              </a:spcAft>
              <a:buClr>
                <a:srgbClr val="F7F7F8"/>
              </a:buClr>
              <a:buSzPts val="1500"/>
              <a:buFont typeface="Times New Roman"/>
              <a:buChar char="●"/>
            </a:pPr>
            <a:r>
              <a:rPr b="1" lang="en-GB" sz="1500">
                <a:solidFill>
                  <a:srgbClr val="F7F7F8"/>
                </a:solidFill>
                <a:latin typeface="Times New Roman"/>
                <a:ea typeface="Times New Roman"/>
                <a:cs typeface="Times New Roman"/>
                <a:sym typeface="Times New Roman"/>
              </a:rPr>
              <a:t>. Two mathematical diffusion models,</a:t>
            </a:r>
            <a:endParaRPr b="1" sz="1500">
              <a:solidFill>
                <a:srgbClr val="F7F7F8"/>
              </a:solidFill>
              <a:latin typeface="Times New Roman"/>
              <a:ea typeface="Times New Roman"/>
              <a:cs typeface="Times New Roman"/>
              <a:sym typeface="Times New Roman"/>
            </a:endParaRPr>
          </a:p>
          <a:p>
            <a:pPr indent="-323850" lvl="1" marL="914400" rtl="0" algn="l">
              <a:lnSpc>
                <a:spcPct val="115000"/>
              </a:lnSpc>
              <a:spcBef>
                <a:spcPts val="0"/>
              </a:spcBef>
              <a:spcAft>
                <a:spcPts val="0"/>
              </a:spcAft>
              <a:buClr>
                <a:srgbClr val="F7F7F8"/>
              </a:buClr>
              <a:buSzPts val="1500"/>
              <a:buFont typeface="Times New Roman"/>
              <a:buChar char="○"/>
            </a:pPr>
            <a:r>
              <a:rPr b="1" lang="en-GB" sz="1500">
                <a:solidFill>
                  <a:srgbClr val="F7F7F8"/>
                </a:solidFill>
                <a:latin typeface="Times New Roman"/>
                <a:ea typeface="Times New Roman"/>
                <a:cs typeface="Times New Roman"/>
                <a:sym typeface="Times New Roman"/>
              </a:rPr>
              <a:t>SI (Susceptible-Infectious) and Profile, are examined</a:t>
            </a:r>
            <a:endParaRPr b="1" sz="1500">
              <a:solidFill>
                <a:srgbClr val="F7F7F8"/>
              </a:solidFill>
              <a:latin typeface="Times New Roman"/>
              <a:ea typeface="Times New Roman"/>
              <a:cs typeface="Times New Roman"/>
              <a:sym typeface="Times New Roman"/>
            </a:endParaRPr>
          </a:p>
          <a:p>
            <a:pPr indent="-323850" lvl="1" marL="914400" rtl="0" algn="l">
              <a:lnSpc>
                <a:spcPct val="115000"/>
              </a:lnSpc>
              <a:spcBef>
                <a:spcPts val="0"/>
              </a:spcBef>
              <a:spcAft>
                <a:spcPts val="0"/>
              </a:spcAft>
              <a:buClr>
                <a:srgbClr val="F7F7F8"/>
              </a:buClr>
              <a:buSzPts val="1500"/>
              <a:buFont typeface="Times New Roman"/>
              <a:buChar char="○"/>
            </a:pPr>
            <a:r>
              <a:rPr b="1" lang="en-GB" sz="1500">
                <a:solidFill>
                  <a:srgbClr val="F7F7F8"/>
                </a:solidFill>
                <a:latin typeface="Times New Roman"/>
                <a:ea typeface="Times New Roman"/>
                <a:cs typeface="Times New Roman"/>
                <a:sym typeface="Times New Roman"/>
              </a:rPr>
              <a:t>compared with those obtained on synthetic models</a:t>
            </a:r>
            <a:endParaRPr b="1" sz="1500">
              <a:solidFill>
                <a:srgbClr val="F7F7F8"/>
              </a:solidFill>
              <a:latin typeface="Times New Roman"/>
              <a:ea typeface="Times New Roman"/>
              <a:cs typeface="Times New Roman"/>
              <a:sym typeface="Times New Roman"/>
            </a:endParaRPr>
          </a:p>
          <a:p>
            <a:pPr indent="-323850" lvl="0" marL="457200" rtl="0" algn="l">
              <a:lnSpc>
                <a:spcPct val="115000"/>
              </a:lnSpc>
              <a:spcBef>
                <a:spcPts val="0"/>
              </a:spcBef>
              <a:spcAft>
                <a:spcPts val="0"/>
              </a:spcAft>
              <a:buClr>
                <a:srgbClr val="F7F7F8"/>
              </a:buClr>
              <a:buSzPts val="1500"/>
              <a:buFont typeface="Times New Roman"/>
              <a:buChar char="●"/>
            </a:pPr>
            <a:r>
              <a:rPr b="1" lang="en-GB" sz="1500">
                <a:solidFill>
                  <a:srgbClr val="F7F7F8"/>
                </a:solidFill>
                <a:latin typeface="Times New Roman"/>
                <a:ea typeface="Times New Roman"/>
                <a:cs typeface="Times New Roman"/>
                <a:sym typeface="Times New Roman"/>
              </a:rPr>
              <a:t> The </a:t>
            </a:r>
            <a:r>
              <a:rPr b="1" i="1" lang="en-GB" sz="1500">
                <a:solidFill>
                  <a:srgbClr val="F7F7F8"/>
                </a:solidFill>
                <a:latin typeface="Times New Roman"/>
                <a:ea typeface="Times New Roman"/>
                <a:cs typeface="Times New Roman"/>
                <a:sym typeface="Times New Roman"/>
              </a:rPr>
              <a:t>SI model </a:t>
            </a:r>
            <a:r>
              <a:rPr b="1" lang="en-GB" sz="1500">
                <a:solidFill>
                  <a:srgbClr val="F7F7F8"/>
                </a:solidFill>
                <a:latin typeface="Times New Roman"/>
                <a:ea typeface="Times New Roman"/>
                <a:cs typeface="Times New Roman"/>
                <a:sym typeface="Times New Roman"/>
              </a:rPr>
              <a:t>considers that an individual can be in either a Susceptible (S) or Infected (I) state, without the possibility of being in a Removed (R) state.</a:t>
            </a:r>
            <a:endParaRPr b="1" sz="1500">
              <a:solidFill>
                <a:srgbClr val="F7F7F8"/>
              </a:solidFill>
              <a:latin typeface="Times New Roman"/>
              <a:ea typeface="Times New Roman"/>
              <a:cs typeface="Times New Roman"/>
              <a:sym typeface="Times New Roman"/>
            </a:endParaRPr>
          </a:p>
          <a:p>
            <a:pPr indent="-323850" lvl="1" marL="914400" rtl="0" algn="l">
              <a:lnSpc>
                <a:spcPct val="115000"/>
              </a:lnSpc>
              <a:spcBef>
                <a:spcPts val="0"/>
              </a:spcBef>
              <a:spcAft>
                <a:spcPts val="0"/>
              </a:spcAft>
              <a:buClr>
                <a:srgbClr val="F7F7F8"/>
              </a:buClr>
              <a:buSzPts val="1500"/>
              <a:buFont typeface="Times New Roman"/>
              <a:buChar char="○"/>
            </a:pPr>
            <a:r>
              <a:rPr b="1" lang="en-GB" sz="1500">
                <a:solidFill>
                  <a:srgbClr val="F7F7F8"/>
                </a:solidFill>
                <a:latin typeface="Times New Roman"/>
                <a:ea typeface="Times New Roman"/>
                <a:cs typeface="Times New Roman"/>
                <a:sym typeface="Times New Roman"/>
              </a:rPr>
              <a:t>We analyze the speed of diffusion of information</a:t>
            </a:r>
            <a:endParaRPr b="1" sz="1500">
              <a:solidFill>
                <a:srgbClr val="F7F7F8"/>
              </a:solidFill>
              <a:latin typeface="Times New Roman"/>
              <a:ea typeface="Times New Roman"/>
              <a:cs typeface="Times New Roman"/>
              <a:sym typeface="Times New Roman"/>
            </a:endParaRPr>
          </a:p>
          <a:p>
            <a:pPr indent="-323850" lvl="0" marL="457200" rtl="0" algn="l">
              <a:lnSpc>
                <a:spcPct val="115000"/>
              </a:lnSpc>
              <a:spcBef>
                <a:spcPts val="0"/>
              </a:spcBef>
              <a:spcAft>
                <a:spcPts val="0"/>
              </a:spcAft>
              <a:buClr>
                <a:srgbClr val="F7F7F8"/>
              </a:buClr>
              <a:buSzPts val="1500"/>
              <a:buFont typeface="Times New Roman"/>
              <a:buChar char="●"/>
            </a:pPr>
            <a:r>
              <a:rPr b="1" i="1" lang="en-GB" sz="1500">
                <a:solidFill>
                  <a:srgbClr val="F7F7F8"/>
                </a:solidFill>
                <a:latin typeface="Times New Roman"/>
                <a:ea typeface="Times New Roman"/>
                <a:cs typeface="Times New Roman"/>
                <a:sym typeface="Times New Roman"/>
              </a:rPr>
              <a:t>Profile model</a:t>
            </a:r>
            <a:r>
              <a:rPr b="1" lang="en-GB" sz="1500">
                <a:solidFill>
                  <a:srgbClr val="F7F7F8"/>
                </a:solidFill>
                <a:latin typeface="Times New Roman"/>
                <a:ea typeface="Times New Roman"/>
                <a:cs typeface="Times New Roman"/>
                <a:sym typeface="Times New Roman"/>
              </a:rPr>
              <a:t>, which assumes that the diffusion process is only apparent, giving each node the ability to choose whether or not to adopt a particular behavior based on its interests.</a:t>
            </a:r>
            <a:endParaRPr b="1" sz="1500">
              <a:solidFill>
                <a:srgbClr val="F7F7F8"/>
              </a:solidFill>
              <a:latin typeface="Times New Roman"/>
              <a:ea typeface="Times New Roman"/>
              <a:cs typeface="Times New Roman"/>
              <a:sym typeface="Times New Roman"/>
            </a:endParaRPr>
          </a:p>
          <a:p>
            <a:pPr indent="0" lvl="0" marL="0" rtl="0" algn="l">
              <a:lnSpc>
                <a:spcPct val="115000"/>
              </a:lnSpc>
              <a:spcBef>
                <a:spcPts val="1500"/>
              </a:spcBef>
              <a:spcAft>
                <a:spcPts val="0"/>
              </a:spcAft>
              <a:buNone/>
            </a:pPr>
            <a:r>
              <a:t/>
            </a:r>
            <a:endParaRPr sz="1500">
              <a:solidFill>
                <a:srgbClr val="374151"/>
              </a:solidFill>
              <a:highlight>
                <a:srgbClr val="F7F7F8"/>
              </a:highlight>
              <a:latin typeface="Times New Roman"/>
              <a:ea typeface="Times New Roman"/>
              <a:cs typeface="Times New Roman"/>
              <a:sym typeface="Times New Roman"/>
            </a:endParaRPr>
          </a:p>
          <a:p>
            <a:pPr indent="0" lvl="0" marL="0" rtl="0" algn="l">
              <a:lnSpc>
                <a:spcPct val="115000"/>
              </a:lnSpc>
              <a:spcBef>
                <a:spcPts val="1500"/>
              </a:spcBef>
              <a:spcAft>
                <a:spcPts val="1500"/>
              </a:spcAft>
              <a:buNone/>
            </a:pPr>
            <a:r>
              <a:t/>
            </a:r>
            <a:endParaRPr sz="1500">
              <a:solidFill>
                <a:srgbClr val="374151"/>
              </a:solidFill>
              <a:highlight>
                <a:srgbClr val="F7F7F8"/>
              </a:highlight>
              <a:latin typeface="Times New Roman"/>
              <a:ea typeface="Times New Roman"/>
              <a:cs typeface="Times New Roman"/>
              <a:sym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35" name="Shape 835"/>
        <p:cNvGrpSpPr/>
        <p:nvPr/>
      </p:nvGrpSpPr>
      <p:grpSpPr>
        <a:xfrm>
          <a:off x="0" y="0"/>
          <a:ext cx="0" cy="0"/>
          <a:chOff x="0" y="0"/>
          <a:chExt cx="0" cy="0"/>
        </a:xfrm>
      </p:grpSpPr>
      <p:sp>
        <p:nvSpPr>
          <p:cNvPr id="836" name="Google Shape;836;p66"/>
          <p:cNvSpPr txBox="1"/>
          <p:nvPr>
            <p:ph type="ctrTitle"/>
          </p:nvPr>
        </p:nvSpPr>
        <p:spPr>
          <a:xfrm>
            <a:off x="824000" y="316775"/>
            <a:ext cx="8178600" cy="8796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600"/>
              <a:buNone/>
            </a:pPr>
            <a:r>
              <a:rPr b="1" i="1" lang="en-GB" u="sng">
                <a:solidFill>
                  <a:schemeClr val="lt1"/>
                </a:solidFill>
                <a:latin typeface="Maven Pro"/>
                <a:ea typeface="Maven Pro"/>
                <a:cs typeface="Maven Pro"/>
                <a:sym typeface="Maven Pro"/>
              </a:rPr>
              <a:t>Spreading</a:t>
            </a:r>
            <a:r>
              <a:rPr b="1" i="1" lang="en-GB" u="sng">
                <a:solidFill>
                  <a:schemeClr val="lt1"/>
                </a:solidFill>
                <a:latin typeface="Arial"/>
                <a:ea typeface="Arial"/>
                <a:cs typeface="Arial"/>
                <a:sym typeface="Arial"/>
              </a:rPr>
              <a:t> in Stack Overflow</a:t>
            </a:r>
            <a:endParaRPr i="1" u="sng">
              <a:solidFill>
                <a:schemeClr val="lt1"/>
              </a:solidFill>
            </a:endParaRPr>
          </a:p>
        </p:txBody>
      </p:sp>
      <p:sp>
        <p:nvSpPr>
          <p:cNvPr id="837" name="Google Shape;837;p66"/>
          <p:cNvSpPr txBox="1"/>
          <p:nvPr>
            <p:ph idx="1" type="subTitle"/>
          </p:nvPr>
        </p:nvSpPr>
        <p:spPr>
          <a:xfrm>
            <a:off x="0" y="1280575"/>
            <a:ext cx="8560200" cy="3763500"/>
          </a:xfrm>
          <a:prstGeom prst="rect">
            <a:avLst/>
          </a:prstGeom>
          <a:noFill/>
          <a:ln>
            <a:noFill/>
          </a:ln>
        </p:spPr>
        <p:txBody>
          <a:bodyPr anchorCtr="0" anchor="t" bIns="91425" lIns="91425" spcFirstLastPara="1" rIns="91425" wrap="square" tIns="91425">
            <a:spAutoFit/>
          </a:bodyPr>
          <a:lstStyle/>
          <a:p>
            <a:pPr indent="-317500" lvl="0" marL="457200" rtl="0" algn="l">
              <a:lnSpc>
                <a:spcPct val="100000"/>
              </a:lnSpc>
              <a:spcBef>
                <a:spcPts val="0"/>
              </a:spcBef>
              <a:spcAft>
                <a:spcPts val="0"/>
              </a:spcAft>
              <a:buSzPts val="1700"/>
              <a:buFont typeface="Arial"/>
              <a:buChar char="•"/>
            </a:pPr>
            <a:r>
              <a:rPr lang="en-GB" sz="1700">
                <a:latin typeface="Times New Roman"/>
                <a:ea typeface="Times New Roman"/>
                <a:cs typeface="Times New Roman"/>
                <a:sym typeface="Times New Roman"/>
              </a:rPr>
              <a:t>For the network used, it wasn't possible to consider spreading as the classic epidemic diffusion but rather as the dissemination of information, such as the introduction of a new framework initially associated only with certain tags (in questions posed by developers) and gradually linked to other tags (languages, frameworks, libraries) through the development of the framework itself in terms of portability, integrity, and extensions. </a:t>
            </a:r>
            <a:endParaRPr sz="1700">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sz="17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700"/>
              <a:buFont typeface="Arial"/>
              <a:buChar char="•"/>
            </a:pPr>
            <a:r>
              <a:rPr lang="en-GB" sz="1700">
                <a:latin typeface="Times New Roman"/>
                <a:ea typeface="Times New Roman"/>
                <a:cs typeface="Times New Roman"/>
                <a:sym typeface="Times New Roman"/>
              </a:rPr>
              <a:t>For this reason, the </a:t>
            </a:r>
            <a:r>
              <a:rPr b="1" lang="en-GB" sz="1700">
                <a:latin typeface="Times New Roman"/>
                <a:ea typeface="Times New Roman"/>
                <a:cs typeface="Times New Roman"/>
                <a:sym typeface="Times New Roman"/>
              </a:rPr>
              <a:t>SI model (Susceptible-Infected)</a:t>
            </a:r>
            <a:r>
              <a:rPr lang="en-GB" sz="1700">
                <a:latin typeface="Times New Roman"/>
                <a:ea typeface="Times New Roman"/>
                <a:cs typeface="Times New Roman"/>
                <a:sym typeface="Times New Roman"/>
              </a:rPr>
              <a:t> was preferred over its extensions </a:t>
            </a:r>
            <a:r>
              <a:rPr b="1" lang="en-GB" sz="1700">
                <a:latin typeface="Times New Roman"/>
                <a:ea typeface="Times New Roman"/>
                <a:cs typeface="Times New Roman"/>
                <a:sym typeface="Times New Roman"/>
              </a:rPr>
              <a:t>SIS and SIR </a:t>
            </a:r>
            <a:r>
              <a:rPr lang="en-GB" sz="1700">
                <a:latin typeface="Times New Roman"/>
                <a:ea typeface="Times New Roman"/>
                <a:cs typeface="Times New Roman"/>
                <a:sym typeface="Times New Roman"/>
              </a:rPr>
              <a:t>because the states of healing and removal would be meaningless in this analysis. </a:t>
            </a:r>
            <a:endParaRPr sz="17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700"/>
              <a:buFont typeface="Times New Roman"/>
              <a:buChar char="•"/>
            </a:pPr>
            <a:r>
              <a:rPr lang="en-GB" sz="1700">
                <a:latin typeface="Times New Roman"/>
                <a:ea typeface="Times New Roman"/>
                <a:cs typeface="Times New Roman"/>
                <a:sym typeface="Times New Roman"/>
              </a:rPr>
              <a:t>The model considers two states for an individual: </a:t>
            </a:r>
            <a:r>
              <a:rPr b="1" lang="en-GB" sz="1700">
                <a:latin typeface="Times New Roman"/>
                <a:ea typeface="Times New Roman"/>
                <a:cs typeface="Times New Roman"/>
                <a:sym typeface="Times New Roman"/>
              </a:rPr>
              <a:t>Susceptible (S) or Infected (I), without the possibility of being in the Removed (R) state. </a:t>
            </a:r>
            <a:endParaRPr b="1" sz="17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700"/>
              <a:buFont typeface="Arial"/>
              <a:buChar char="•"/>
            </a:pPr>
            <a:r>
              <a:rPr lang="en-GB" sz="1700">
                <a:latin typeface="Times New Roman"/>
                <a:ea typeface="Times New Roman"/>
                <a:cs typeface="Times New Roman"/>
                <a:sym typeface="Times New Roman"/>
              </a:rPr>
              <a:t>The model was executed using an initial percentage of infected individuals equal to 5% of the population with  beta  equal to 0.001.</a:t>
            </a:r>
            <a:endParaRPr sz="1700"/>
          </a:p>
          <a:p>
            <a:pPr indent="0" lvl="0" marL="0" rtl="0" algn="l">
              <a:lnSpc>
                <a:spcPct val="115000"/>
              </a:lnSpc>
              <a:spcBef>
                <a:spcPts val="1500"/>
              </a:spcBef>
              <a:spcAft>
                <a:spcPts val="1500"/>
              </a:spcAft>
              <a:buSzPts val="1600"/>
              <a:buNone/>
            </a:pPr>
            <a:r>
              <a:t/>
            </a:r>
            <a:endParaRPr>
              <a:solidFill>
                <a:srgbClr val="374151"/>
              </a:solidFill>
              <a:highlight>
                <a:srgbClr val="F7F7F8"/>
              </a:highlight>
              <a:latin typeface="Times New Roman"/>
              <a:ea typeface="Times New Roman"/>
              <a:cs typeface="Times New Roman"/>
              <a:sym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41" name="Shape 841"/>
        <p:cNvGrpSpPr/>
        <p:nvPr/>
      </p:nvGrpSpPr>
      <p:grpSpPr>
        <a:xfrm>
          <a:off x="0" y="0"/>
          <a:ext cx="0" cy="0"/>
          <a:chOff x="0" y="0"/>
          <a:chExt cx="0" cy="0"/>
        </a:xfrm>
      </p:grpSpPr>
      <p:sp>
        <p:nvSpPr>
          <p:cNvPr id="842" name="Google Shape;842;p67"/>
          <p:cNvSpPr txBox="1"/>
          <p:nvPr>
            <p:ph type="ctrTitle"/>
          </p:nvPr>
        </p:nvSpPr>
        <p:spPr>
          <a:xfrm>
            <a:off x="824000" y="316775"/>
            <a:ext cx="8178600" cy="8796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600"/>
              <a:buNone/>
            </a:pPr>
            <a:r>
              <a:rPr b="1" i="1" lang="en-GB" u="sng">
                <a:solidFill>
                  <a:schemeClr val="lt1"/>
                </a:solidFill>
                <a:latin typeface="Maven Pro"/>
                <a:ea typeface="Maven Pro"/>
                <a:cs typeface="Maven Pro"/>
                <a:sym typeface="Maven Pro"/>
              </a:rPr>
              <a:t>Spreading</a:t>
            </a:r>
            <a:r>
              <a:rPr b="1" i="1" lang="en-GB" u="sng">
                <a:solidFill>
                  <a:schemeClr val="lt1"/>
                </a:solidFill>
                <a:latin typeface="Arial"/>
                <a:ea typeface="Arial"/>
                <a:cs typeface="Arial"/>
                <a:sym typeface="Arial"/>
              </a:rPr>
              <a:t> </a:t>
            </a:r>
            <a:r>
              <a:rPr i="1" lang="en-GB" u="sng">
                <a:solidFill>
                  <a:schemeClr val="lt1"/>
                </a:solidFill>
                <a:latin typeface="Arial"/>
                <a:ea typeface="Arial"/>
                <a:cs typeface="Arial"/>
                <a:sym typeface="Arial"/>
              </a:rPr>
              <a:t>Dynamics:</a:t>
            </a:r>
            <a:endParaRPr i="1" u="sng">
              <a:solidFill>
                <a:schemeClr val="lt1"/>
              </a:solidFill>
            </a:endParaRPr>
          </a:p>
        </p:txBody>
      </p:sp>
      <p:sp>
        <p:nvSpPr>
          <p:cNvPr id="843" name="Google Shape;843;p67"/>
          <p:cNvSpPr txBox="1"/>
          <p:nvPr/>
        </p:nvSpPr>
        <p:spPr>
          <a:xfrm>
            <a:off x="143550" y="1196375"/>
            <a:ext cx="8255700" cy="15699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lt1"/>
              </a:buClr>
              <a:buSzPts val="1500"/>
              <a:buFont typeface="Nunito"/>
              <a:buChar char="●"/>
            </a:pPr>
            <a:r>
              <a:rPr lang="en-GB" sz="1500">
                <a:solidFill>
                  <a:schemeClr val="lt1"/>
                </a:solidFill>
                <a:latin typeface="Nunito"/>
                <a:ea typeface="Nunito"/>
                <a:cs typeface="Nunito"/>
                <a:sym typeface="Nunito"/>
              </a:rPr>
              <a:t>It is shown that the spreading speed in a random network of the same size as the Stack Overflow network is lower compared to a Scale-free network. A ratio of healthy to infected individuals of about 50 % is achieved at iteration 224 for the random network,  while for the Stack Overflow network, this ratio is reached at iteration 163.</a:t>
            </a:r>
            <a:endParaRPr sz="1500">
              <a:solidFill>
                <a:schemeClr val="lt1"/>
              </a:solidFill>
              <a:latin typeface="Nunito"/>
              <a:ea typeface="Nunito"/>
              <a:cs typeface="Nunito"/>
              <a:sym typeface="Nunito"/>
            </a:endParaRPr>
          </a:p>
          <a:p>
            <a:pPr indent="-323850" lvl="0" marL="457200" rtl="0" algn="l">
              <a:spcBef>
                <a:spcPts val="0"/>
              </a:spcBef>
              <a:spcAft>
                <a:spcPts val="0"/>
              </a:spcAft>
              <a:buClr>
                <a:schemeClr val="lt1"/>
              </a:buClr>
              <a:buSzPts val="1500"/>
              <a:buFont typeface="Nunito"/>
              <a:buChar char="●"/>
            </a:pPr>
            <a:r>
              <a:rPr lang="en-GB" sz="1500">
                <a:solidFill>
                  <a:schemeClr val="lt1"/>
                </a:solidFill>
                <a:latin typeface="Nunito"/>
                <a:ea typeface="Nunito"/>
                <a:cs typeface="Nunito"/>
                <a:sym typeface="Nunito"/>
              </a:rPr>
              <a:t> The spreading dynamics for the Barabàsi-Albert network are similar to the expected behavior for the random network (but faster).</a:t>
            </a:r>
            <a:endParaRPr sz="1500">
              <a:solidFill>
                <a:schemeClr val="lt1"/>
              </a:solidFill>
              <a:latin typeface="Nunito"/>
              <a:ea typeface="Nunito"/>
              <a:cs typeface="Nunito"/>
              <a:sym typeface="Nunito"/>
            </a:endParaRPr>
          </a:p>
        </p:txBody>
      </p:sp>
      <p:pic>
        <p:nvPicPr>
          <p:cNvPr id="844" name="Google Shape;844;p67"/>
          <p:cNvPicPr preferRelativeResize="0"/>
          <p:nvPr/>
        </p:nvPicPr>
        <p:blipFill>
          <a:blip r:embed="rId3">
            <a:alphaModFix/>
          </a:blip>
          <a:stretch>
            <a:fillRect/>
          </a:stretch>
        </p:blipFill>
        <p:spPr>
          <a:xfrm>
            <a:off x="715050" y="2673875"/>
            <a:ext cx="6719449" cy="24696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48" name="Shape 848"/>
        <p:cNvGrpSpPr/>
        <p:nvPr/>
      </p:nvGrpSpPr>
      <p:grpSpPr>
        <a:xfrm>
          <a:off x="0" y="0"/>
          <a:ext cx="0" cy="0"/>
          <a:chOff x="0" y="0"/>
          <a:chExt cx="0" cy="0"/>
        </a:xfrm>
      </p:grpSpPr>
      <p:sp>
        <p:nvSpPr>
          <p:cNvPr id="849" name="Google Shape;849;p68"/>
          <p:cNvSpPr txBox="1"/>
          <p:nvPr>
            <p:ph type="ctrTitle"/>
          </p:nvPr>
        </p:nvSpPr>
        <p:spPr>
          <a:xfrm>
            <a:off x="824000" y="316775"/>
            <a:ext cx="8178600" cy="8796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600"/>
              <a:buNone/>
            </a:pPr>
            <a:r>
              <a:rPr b="1" i="1" lang="en-GB" u="sng">
                <a:solidFill>
                  <a:schemeClr val="lt1"/>
                </a:solidFill>
                <a:latin typeface="Maven Pro"/>
                <a:ea typeface="Maven Pro"/>
                <a:cs typeface="Maven Pro"/>
                <a:sym typeface="Maven Pro"/>
              </a:rPr>
              <a:t>Spreading</a:t>
            </a:r>
            <a:r>
              <a:rPr b="1" i="1" lang="en-GB" u="sng">
                <a:solidFill>
                  <a:schemeClr val="lt1"/>
                </a:solidFill>
                <a:latin typeface="Arial"/>
                <a:ea typeface="Arial"/>
                <a:cs typeface="Arial"/>
                <a:sym typeface="Arial"/>
              </a:rPr>
              <a:t> </a:t>
            </a:r>
            <a:r>
              <a:rPr i="1" lang="en-GB" u="sng">
                <a:solidFill>
                  <a:schemeClr val="lt1"/>
                </a:solidFill>
                <a:latin typeface="Arial"/>
                <a:ea typeface="Arial"/>
                <a:cs typeface="Arial"/>
                <a:sym typeface="Arial"/>
              </a:rPr>
              <a:t>Dynamics:</a:t>
            </a:r>
            <a:endParaRPr i="1" u="sng">
              <a:solidFill>
                <a:schemeClr val="lt1"/>
              </a:solidFill>
            </a:endParaRPr>
          </a:p>
        </p:txBody>
      </p:sp>
      <p:sp>
        <p:nvSpPr>
          <p:cNvPr id="850" name="Google Shape;850;p68"/>
          <p:cNvSpPr txBox="1"/>
          <p:nvPr/>
        </p:nvSpPr>
        <p:spPr>
          <a:xfrm>
            <a:off x="143550" y="1196375"/>
            <a:ext cx="8255700" cy="877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lt1"/>
              </a:buClr>
              <a:buSzPts val="1500"/>
              <a:buFont typeface="Nunito"/>
              <a:buChar char="●"/>
            </a:pPr>
            <a:r>
              <a:rPr lang="en-GB" sz="1500">
                <a:solidFill>
                  <a:schemeClr val="lt1"/>
                </a:solidFill>
                <a:latin typeface="Nunito"/>
                <a:ea typeface="Nunito"/>
                <a:cs typeface="Nunito"/>
                <a:sym typeface="Nunito"/>
              </a:rPr>
              <a:t> information spreads through the </a:t>
            </a:r>
            <a:r>
              <a:rPr b="1" lang="en-GB" sz="1500">
                <a:solidFill>
                  <a:schemeClr val="lt1"/>
                </a:solidFill>
                <a:latin typeface="Nunito"/>
                <a:ea typeface="Nunito"/>
                <a:cs typeface="Nunito"/>
                <a:sym typeface="Nunito"/>
              </a:rPr>
              <a:t>BA network</a:t>
            </a:r>
            <a:r>
              <a:rPr lang="en-GB" sz="1500">
                <a:solidFill>
                  <a:schemeClr val="lt1"/>
                </a:solidFill>
                <a:latin typeface="Nunito"/>
                <a:ea typeface="Nunito"/>
                <a:cs typeface="Nunito"/>
                <a:sym typeface="Nunito"/>
              </a:rPr>
              <a:t> more quickly than the </a:t>
            </a:r>
            <a:r>
              <a:rPr b="1" lang="en-GB" sz="1500">
                <a:solidFill>
                  <a:schemeClr val="lt1"/>
                </a:solidFill>
                <a:latin typeface="Nunito"/>
                <a:ea typeface="Nunito"/>
                <a:cs typeface="Nunito"/>
                <a:sym typeface="Nunito"/>
              </a:rPr>
              <a:t>ER network</a:t>
            </a:r>
            <a:r>
              <a:rPr lang="en-GB" sz="1500">
                <a:solidFill>
                  <a:schemeClr val="lt1"/>
                </a:solidFill>
                <a:latin typeface="Nunito"/>
                <a:ea typeface="Nunito"/>
                <a:cs typeface="Nunito"/>
                <a:sym typeface="Nunito"/>
              </a:rPr>
              <a:t> but more slowly than the Stack Overflow network, reaching a 50-50 ratio between healthy and infected individuals at iteration 180.</a:t>
            </a:r>
            <a:endParaRPr sz="1500">
              <a:solidFill>
                <a:schemeClr val="lt1"/>
              </a:solidFill>
              <a:latin typeface="Nunito"/>
              <a:ea typeface="Nunito"/>
              <a:cs typeface="Nunito"/>
              <a:sym typeface="Nunito"/>
            </a:endParaRPr>
          </a:p>
        </p:txBody>
      </p:sp>
      <p:pic>
        <p:nvPicPr>
          <p:cNvPr id="851" name="Google Shape;851;p68"/>
          <p:cNvPicPr preferRelativeResize="0"/>
          <p:nvPr/>
        </p:nvPicPr>
        <p:blipFill>
          <a:blip r:embed="rId3">
            <a:alphaModFix/>
          </a:blip>
          <a:stretch>
            <a:fillRect/>
          </a:stretch>
        </p:blipFill>
        <p:spPr>
          <a:xfrm>
            <a:off x="1226125" y="2027675"/>
            <a:ext cx="6398874" cy="298072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55" name="Shape 855"/>
        <p:cNvGrpSpPr/>
        <p:nvPr/>
      </p:nvGrpSpPr>
      <p:grpSpPr>
        <a:xfrm>
          <a:off x="0" y="0"/>
          <a:ext cx="0" cy="0"/>
          <a:chOff x="0" y="0"/>
          <a:chExt cx="0" cy="0"/>
        </a:xfrm>
      </p:grpSpPr>
      <p:sp>
        <p:nvSpPr>
          <p:cNvPr id="856" name="Google Shape;856;p69"/>
          <p:cNvSpPr txBox="1"/>
          <p:nvPr>
            <p:ph type="ctrTitle"/>
          </p:nvPr>
        </p:nvSpPr>
        <p:spPr>
          <a:xfrm>
            <a:off x="824000" y="316775"/>
            <a:ext cx="8178600" cy="8796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600"/>
              <a:buNone/>
            </a:pPr>
            <a:r>
              <a:rPr i="1" lang="en-GB" u="sng">
                <a:solidFill>
                  <a:schemeClr val="lt1"/>
                </a:solidFill>
                <a:latin typeface="Maven Pro"/>
                <a:ea typeface="Maven Pro"/>
                <a:cs typeface="Maven Pro"/>
                <a:sym typeface="Maven Pro"/>
              </a:rPr>
              <a:t>Hubs and Information Spreading</a:t>
            </a:r>
            <a:r>
              <a:rPr i="1" lang="en-GB" u="sng">
                <a:solidFill>
                  <a:schemeClr val="lt1"/>
                </a:solidFill>
                <a:latin typeface="Arial"/>
                <a:ea typeface="Arial"/>
                <a:cs typeface="Arial"/>
                <a:sym typeface="Arial"/>
              </a:rPr>
              <a:t>:</a:t>
            </a:r>
            <a:endParaRPr i="1" u="sng">
              <a:solidFill>
                <a:schemeClr val="lt1"/>
              </a:solidFill>
            </a:endParaRPr>
          </a:p>
        </p:txBody>
      </p:sp>
      <p:sp>
        <p:nvSpPr>
          <p:cNvPr id="857" name="Google Shape;857;p69"/>
          <p:cNvSpPr txBox="1"/>
          <p:nvPr>
            <p:ph idx="1" type="subTitle"/>
          </p:nvPr>
        </p:nvSpPr>
        <p:spPr>
          <a:xfrm>
            <a:off x="264775" y="1280575"/>
            <a:ext cx="8399400" cy="3624900"/>
          </a:xfrm>
          <a:prstGeom prst="rect">
            <a:avLst/>
          </a:prstGeom>
          <a:noFill/>
          <a:ln>
            <a:noFill/>
          </a:ln>
        </p:spPr>
        <p:txBody>
          <a:bodyPr anchorCtr="0" anchor="t" bIns="91425" lIns="91425" spcFirstLastPara="1" rIns="91425" wrap="square" tIns="91425">
            <a:spAutoFit/>
          </a:bodyPr>
          <a:lstStyle/>
          <a:p>
            <a:pPr indent="-425450" lvl="0" marL="457200" rtl="0" algn="l">
              <a:spcBef>
                <a:spcPts val="0"/>
              </a:spcBef>
              <a:spcAft>
                <a:spcPts val="0"/>
              </a:spcAft>
              <a:buSzPts val="1800"/>
              <a:buFont typeface="Arial"/>
              <a:buChar char="•"/>
            </a:pPr>
            <a:r>
              <a:rPr lang="en-GB" sz="1800">
                <a:latin typeface="Times New Roman"/>
                <a:ea typeface="Times New Roman"/>
                <a:cs typeface="Times New Roman"/>
                <a:sym typeface="Times New Roman"/>
              </a:rPr>
              <a:t>The presence of hubs significantly influences the speed of information spreading because hubs, having more opportunities to come into contact with an infected individual, are more likely to become infected and infect others.</a:t>
            </a:r>
            <a:endParaRPr sz="1800">
              <a:latin typeface="Times New Roman"/>
              <a:ea typeface="Times New Roman"/>
              <a:cs typeface="Times New Roman"/>
              <a:sym typeface="Times New Roman"/>
            </a:endParaRPr>
          </a:p>
          <a:p>
            <a:pPr indent="-425450" lvl="0" marL="457200" rtl="0" algn="l">
              <a:spcBef>
                <a:spcPts val="0"/>
              </a:spcBef>
              <a:spcAft>
                <a:spcPts val="0"/>
              </a:spcAft>
              <a:buSzPts val="1800"/>
              <a:buFont typeface="Arial"/>
              <a:buChar char="•"/>
            </a:pPr>
            <a:r>
              <a:rPr lang="en-GB" sz="1800">
                <a:latin typeface="Times New Roman"/>
                <a:ea typeface="Times New Roman"/>
                <a:cs typeface="Times New Roman"/>
                <a:sym typeface="Times New Roman"/>
              </a:rPr>
              <a:t> In the examined network, hubs, represented by major programming languages (such as Python, JavaScript, Java), would likely be among the first to be involved in creating or extending a framework.</a:t>
            </a:r>
            <a:endParaRPr sz="1800">
              <a:latin typeface="Times New Roman"/>
              <a:ea typeface="Times New Roman"/>
              <a:cs typeface="Times New Roman"/>
              <a:sym typeface="Times New Roman"/>
            </a:endParaRPr>
          </a:p>
          <a:p>
            <a:pPr indent="-425450" lvl="0" marL="457200" rtl="0" algn="l">
              <a:spcBef>
                <a:spcPts val="0"/>
              </a:spcBef>
              <a:spcAft>
                <a:spcPts val="0"/>
              </a:spcAft>
              <a:buSzPts val="1800"/>
              <a:buFont typeface="Arial"/>
              <a:buChar char="•"/>
            </a:pPr>
            <a:r>
              <a:rPr lang="en-GB" sz="1800">
                <a:latin typeface="Times New Roman"/>
                <a:ea typeface="Times New Roman"/>
                <a:cs typeface="Times New Roman"/>
                <a:sym typeface="Times New Roman"/>
              </a:rPr>
              <a:t>demonstrating that the</a:t>
            </a:r>
            <a:r>
              <a:rPr b="1" lang="en-GB" sz="1800">
                <a:latin typeface="Times New Roman"/>
                <a:ea typeface="Times New Roman"/>
                <a:cs typeface="Times New Roman"/>
                <a:sym typeface="Times New Roman"/>
              </a:rPr>
              <a:t> removal of hubs (at the same beta) results in a slower spreading speed</a:t>
            </a:r>
            <a:endParaRPr b="1" sz="1800">
              <a:latin typeface="Times New Roman"/>
              <a:ea typeface="Times New Roman"/>
              <a:cs typeface="Times New Roman"/>
              <a:sym typeface="Times New Roman"/>
            </a:endParaRPr>
          </a:p>
          <a:p>
            <a:pPr indent="-425450" lvl="0" marL="457200" rtl="0" algn="l">
              <a:spcBef>
                <a:spcPts val="0"/>
              </a:spcBef>
              <a:spcAft>
                <a:spcPts val="0"/>
              </a:spcAft>
              <a:buSzPts val="1800"/>
              <a:buFont typeface="Times New Roman"/>
              <a:buChar char="•"/>
            </a:pPr>
            <a:r>
              <a:rPr lang="en-GB" sz="1800">
                <a:latin typeface="Times New Roman"/>
                <a:ea typeface="Times New Roman"/>
                <a:cs typeface="Times New Roman"/>
                <a:sym typeface="Times New Roman"/>
              </a:rPr>
              <a:t>In this case, a parity between the set of healthy and the set of infected individuals is reached at iteration 252, 89 iterations later than the network with hubs.</a:t>
            </a:r>
            <a:endParaRPr sz="1800">
              <a:latin typeface="Times New Roman"/>
              <a:ea typeface="Times New Roman"/>
              <a:cs typeface="Times New Roman"/>
              <a:sym typeface="Times New Roman"/>
            </a:endParaRPr>
          </a:p>
          <a:p>
            <a:pPr indent="0" lvl="0" marL="457200" rtl="0" algn="l">
              <a:spcBef>
                <a:spcPts val="0"/>
              </a:spcBef>
              <a:spcAft>
                <a:spcPts val="0"/>
              </a:spcAft>
              <a:buNone/>
            </a:pPr>
            <a:r>
              <a:t/>
            </a:r>
            <a:endParaRPr>
              <a:latin typeface="Times New Roman"/>
              <a:ea typeface="Times New Roman"/>
              <a:cs typeface="Times New Roman"/>
              <a:sym typeface="Times New Roman"/>
            </a:endParaRPr>
          </a:p>
          <a:p>
            <a:pPr indent="0" lvl="0" marL="0" rtl="0" algn="l">
              <a:lnSpc>
                <a:spcPct val="115000"/>
              </a:lnSpc>
              <a:spcBef>
                <a:spcPts val="1500"/>
              </a:spcBef>
              <a:spcAft>
                <a:spcPts val="1500"/>
              </a:spcAft>
              <a:buSzPts val="1600"/>
              <a:buNone/>
            </a:pPr>
            <a:r>
              <a:t/>
            </a:r>
            <a:endParaRPr sz="1500">
              <a:solidFill>
                <a:srgbClr val="374151"/>
              </a:solidFill>
              <a:highlight>
                <a:srgbClr val="F7F7F8"/>
              </a:highlight>
              <a:latin typeface="Times New Roman"/>
              <a:ea typeface="Times New Roman"/>
              <a:cs typeface="Times New Roman"/>
              <a:sym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61" name="Shape 861"/>
        <p:cNvGrpSpPr/>
        <p:nvPr/>
      </p:nvGrpSpPr>
      <p:grpSpPr>
        <a:xfrm>
          <a:off x="0" y="0"/>
          <a:ext cx="0" cy="0"/>
          <a:chOff x="0" y="0"/>
          <a:chExt cx="0" cy="0"/>
        </a:xfrm>
      </p:grpSpPr>
      <p:sp>
        <p:nvSpPr>
          <p:cNvPr id="862" name="Google Shape;862;p70"/>
          <p:cNvSpPr txBox="1"/>
          <p:nvPr>
            <p:ph type="ctrTitle"/>
          </p:nvPr>
        </p:nvSpPr>
        <p:spPr>
          <a:xfrm>
            <a:off x="824000" y="316775"/>
            <a:ext cx="8178600" cy="8796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600"/>
              <a:buNone/>
            </a:pPr>
            <a:r>
              <a:rPr i="1" lang="en-GB" u="sng">
                <a:solidFill>
                  <a:schemeClr val="lt1"/>
                </a:solidFill>
                <a:latin typeface="Maven Pro"/>
                <a:ea typeface="Maven Pro"/>
                <a:cs typeface="Maven Pro"/>
                <a:sym typeface="Maven Pro"/>
              </a:rPr>
              <a:t>Hubs and Information Spreading</a:t>
            </a:r>
            <a:r>
              <a:rPr i="1" lang="en-GB" u="sng">
                <a:solidFill>
                  <a:schemeClr val="lt1"/>
                </a:solidFill>
                <a:latin typeface="Arial"/>
                <a:ea typeface="Arial"/>
                <a:cs typeface="Arial"/>
                <a:sym typeface="Arial"/>
              </a:rPr>
              <a:t>:</a:t>
            </a:r>
            <a:endParaRPr i="1" u="sng">
              <a:solidFill>
                <a:schemeClr val="lt1"/>
              </a:solidFill>
            </a:endParaRPr>
          </a:p>
        </p:txBody>
      </p:sp>
      <p:sp>
        <p:nvSpPr>
          <p:cNvPr id="863" name="Google Shape;863;p70"/>
          <p:cNvSpPr txBox="1"/>
          <p:nvPr>
            <p:ph idx="1" type="subTitle"/>
          </p:nvPr>
        </p:nvSpPr>
        <p:spPr>
          <a:xfrm>
            <a:off x="264775" y="1280575"/>
            <a:ext cx="8399400" cy="854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a:latin typeface="Times New Roman"/>
              <a:ea typeface="Times New Roman"/>
              <a:cs typeface="Times New Roman"/>
              <a:sym typeface="Times New Roman"/>
            </a:endParaRPr>
          </a:p>
          <a:p>
            <a:pPr indent="0" lvl="0" marL="0" rtl="0" algn="l">
              <a:lnSpc>
                <a:spcPct val="115000"/>
              </a:lnSpc>
              <a:spcBef>
                <a:spcPts val="1500"/>
              </a:spcBef>
              <a:spcAft>
                <a:spcPts val="1500"/>
              </a:spcAft>
              <a:buSzPts val="1600"/>
              <a:buNone/>
            </a:pPr>
            <a:r>
              <a:t/>
            </a:r>
            <a:endParaRPr sz="1500">
              <a:solidFill>
                <a:srgbClr val="374151"/>
              </a:solidFill>
              <a:highlight>
                <a:srgbClr val="F7F7F8"/>
              </a:highlight>
              <a:latin typeface="Times New Roman"/>
              <a:ea typeface="Times New Roman"/>
              <a:cs typeface="Times New Roman"/>
              <a:sym typeface="Times New Roman"/>
            </a:endParaRPr>
          </a:p>
        </p:txBody>
      </p:sp>
      <p:pic>
        <p:nvPicPr>
          <p:cNvPr id="864" name="Google Shape;864;p70"/>
          <p:cNvPicPr preferRelativeResize="0"/>
          <p:nvPr/>
        </p:nvPicPr>
        <p:blipFill>
          <a:blip r:embed="rId3">
            <a:alphaModFix/>
          </a:blip>
          <a:stretch>
            <a:fillRect/>
          </a:stretch>
        </p:blipFill>
        <p:spPr>
          <a:xfrm>
            <a:off x="264775" y="1196375"/>
            <a:ext cx="6598226" cy="3759324"/>
          </a:xfrm>
          <a:prstGeom prst="rect">
            <a:avLst/>
          </a:prstGeom>
          <a:noFill/>
          <a:ln>
            <a:noFill/>
          </a:ln>
        </p:spPr>
      </p:pic>
      <p:sp>
        <p:nvSpPr>
          <p:cNvPr id="865" name="Google Shape;865;p70"/>
          <p:cNvSpPr txBox="1"/>
          <p:nvPr/>
        </p:nvSpPr>
        <p:spPr>
          <a:xfrm>
            <a:off x="7122775" y="2964100"/>
            <a:ext cx="1714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chemeClr val="lt1"/>
                </a:solidFill>
                <a:latin typeface="Nunito"/>
                <a:ea typeface="Nunito"/>
                <a:cs typeface="Nunito"/>
                <a:sym typeface="Nunito"/>
              </a:rPr>
              <a:t>StackOverflow without hubs</a:t>
            </a:r>
            <a:endParaRPr b="1" sz="1600">
              <a:solidFill>
                <a:schemeClr val="lt1"/>
              </a:solidFill>
              <a:latin typeface="Nunito"/>
              <a:ea typeface="Nunito"/>
              <a:cs typeface="Nunito"/>
              <a:sym typeface="Nuni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69" name="Shape 869"/>
        <p:cNvGrpSpPr/>
        <p:nvPr/>
      </p:nvGrpSpPr>
      <p:grpSpPr>
        <a:xfrm>
          <a:off x="0" y="0"/>
          <a:ext cx="0" cy="0"/>
          <a:chOff x="0" y="0"/>
          <a:chExt cx="0" cy="0"/>
        </a:xfrm>
      </p:grpSpPr>
      <p:sp>
        <p:nvSpPr>
          <p:cNvPr id="870" name="Google Shape;870;p71"/>
          <p:cNvSpPr txBox="1"/>
          <p:nvPr>
            <p:ph type="ctrTitle"/>
          </p:nvPr>
        </p:nvSpPr>
        <p:spPr>
          <a:xfrm>
            <a:off x="824000" y="316775"/>
            <a:ext cx="8178600" cy="8796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600"/>
              <a:buNone/>
            </a:pPr>
            <a:r>
              <a:rPr i="1" lang="en-GB" u="sng">
                <a:solidFill>
                  <a:schemeClr val="lt1"/>
                </a:solidFill>
                <a:latin typeface="Maven Pro"/>
                <a:ea typeface="Maven Pro"/>
                <a:cs typeface="Maven Pro"/>
                <a:sym typeface="Maven Pro"/>
              </a:rPr>
              <a:t>Profile Model Trials</a:t>
            </a:r>
            <a:r>
              <a:rPr i="1" lang="en-GB" u="sng">
                <a:solidFill>
                  <a:schemeClr val="lt1"/>
                </a:solidFill>
                <a:latin typeface="Arial"/>
                <a:ea typeface="Arial"/>
                <a:cs typeface="Arial"/>
                <a:sym typeface="Arial"/>
              </a:rPr>
              <a:t>:</a:t>
            </a:r>
            <a:endParaRPr i="1" u="sng">
              <a:solidFill>
                <a:schemeClr val="lt1"/>
              </a:solidFill>
            </a:endParaRPr>
          </a:p>
        </p:txBody>
      </p:sp>
      <p:sp>
        <p:nvSpPr>
          <p:cNvPr id="871" name="Google Shape;871;p71"/>
          <p:cNvSpPr txBox="1"/>
          <p:nvPr>
            <p:ph idx="1" type="subTitle"/>
          </p:nvPr>
        </p:nvSpPr>
        <p:spPr>
          <a:xfrm>
            <a:off x="334050" y="1280575"/>
            <a:ext cx="8520600" cy="2578200"/>
          </a:xfrm>
          <a:prstGeom prst="rect">
            <a:avLst/>
          </a:prstGeom>
          <a:noFill/>
          <a:ln>
            <a:noFill/>
          </a:ln>
        </p:spPr>
        <p:txBody>
          <a:bodyPr anchorCtr="0" anchor="t" bIns="91425" lIns="91425" spcFirstLastPara="1" rIns="91425" wrap="square" tIns="91425">
            <a:spAutoFit/>
          </a:bodyPr>
          <a:lstStyle/>
          <a:p>
            <a:pPr indent="-412750" lvl="0" marL="457200" rtl="0" algn="l">
              <a:spcBef>
                <a:spcPts val="0"/>
              </a:spcBef>
              <a:spcAft>
                <a:spcPts val="0"/>
              </a:spcAft>
              <a:buSzPts val="1600"/>
              <a:buFont typeface="Arial"/>
              <a:buChar char="•"/>
            </a:pPr>
            <a:r>
              <a:rPr lang="en-GB">
                <a:latin typeface="Times New Roman"/>
                <a:ea typeface="Times New Roman"/>
                <a:cs typeface="Times New Roman"/>
                <a:sym typeface="Times New Roman"/>
              </a:rPr>
              <a:t> Profile model assumes that the spreading process is only apparent, giving each node the ability to choose whether to adopt a certain behavior based on their interests. This deviates from the idea of classic epidemic spreading (not suitable for this network). Since the spreading process, in this context, starts from a set of infected nodes that have already adopted a certain behavior (S), four trials were conducted, differing in how this set is chosen:</a:t>
            </a:r>
            <a:endParaRPr>
              <a:latin typeface="Times New Roman"/>
              <a:ea typeface="Times New Roman"/>
              <a:cs typeface="Times New Roman"/>
              <a:sym typeface="Times New Roman"/>
            </a:endParaRPr>
          </a:p>
          <a:p>
            <a:pPr indent="0" lvl="0" marL="457200" rtl="0" algn="l">
              <a:spcBef>
                <a:spcPts val="0"/>
              </a:spcBef>
              <a:spcAft>
                <a:spcPts val="0"/>
              </a:spcAft>
              <a:buNone/>
            </a:pPr>
            <a:r>
              <a:t/>
            </a:r>
            <a:endParaRPr>
              <a:latin typeface="Times New Roman"/>
              <a:ea typeface="Times New Roman"/>
              <a:cs typeface="Times New Roman"/>
              <a:sym typeface="Times New Roman"/>
            </a:endParaRPr>
          </a:p>
          <a:p>
            <a:pPr indent="-412750" lvl="0" marL="457200" rtl="0" algn="l">
              <a:spcBef>
                <a:spcPts val="0"/>
              </a:spcBef>
              <a:spcAft>
                <a:spcPts val="0"/>
              </a:spcAft>
              <a:buSzPts val="1600"/>
              <a:buFont typeface="Arial"/>
              <a:buChar char="•"/>
            </a:pPr>
            <a:r>
              <a:rPr lang="en-GB">
                <a:latin typeface="Times New Roman"/>
                <a:ea typeface="Times New Roman"/>
                <a:cs typeface="Times New Roman"/>
                <a:sym typeface="Times New Roman"/>
              </a:rPr>
              <a:t> Selecting the most central nodes :</a:t>
            </a:r>
            <a:endParaRPr>
              <a:latin typeface="Times New Roman"/>
              <a:ea typeface="Times New Roman"/>
              <a:cs typeface="Times New Roman"/>
              <a:sym typeface="Times New Roman"/>
            </a:endParaRPr>
          </a:p>
          <a:p>
            <a:pPr indent="0" lvl="0" marL="457200" rtl="0" algn="l">
              <a:spcBef>
                <a:spcPts val="0"/>
              </a:spcBef>
              <a:spcAft>
                <a:spcPts val="0"/>
              </a:spcAft>
              <a:buNone/>
            </a:pPr>
            <a:r>
              <a:t/>
            </a:r>
            <a:endParaRPr>
              <a:latin typeface="Times New Roman"/>
              <a:ea typeface="Times New Roman"/>
              <a:cs typeface="Times New Roman"/>
              <a:sym typeface="Times New Roman"/>
            </a:endParaRPr>
          </a:p>
          <a:p>
            <a:pPr indent="0" lvl="0" marL="0" rtl="0" algn="l">
              <a:lnSpc>
                <a:spcPct val="115000"/>
              </a:lnSpc>
              <a:spcBef>
                <a:spcPts val="1500"/>
              </a:spcBef>
              <a:spcAft>
                <a:spcPts val="1500"/>
              </a:spcAft>
              <a:buSzPts val="1600"/>
              <a:buNone/>
            </a:pPr>
            <a:r>
              <a:t/>
            </a:r>
            <a:endParaRPr sz="1500">
              <a:solidFill>
                <a:srgbClr val="374151"/>
              </a:solidFill>
              <a:highlight>
                <a:srgbClr val="F7F7F8"/>
              </a:highlight>
              <a:latin typeface="Times New Roman"/>
              <a:ea typeface="Times New Roman"/>
              <a:cs typeface="Times New Roman"/>
              <a:sym typeface="Times New Roman"/>
            </a:endParaRPr>
          </a:p>
        </p:txBody>
      </p:sp>
      <p:pic>
        <p:nvPicPr>
          <p:cNvPr id="872" name="Google Shape;872;p71"/>
          <p:cNvPicPr preferRelativeResize="0"/>
          <p:nvPr/>
        </p:nvPicPr>
        <p:blipFill>
          <a:blip r:embed="rId3">
            <a:alphaModFix/>
          </a:blip>
          <a:stretch>
            <a:fillRect/>
          </a:stretch>
        </p:blipFill>
        <p:spPr>
          <a:xfrm>
            <a:off x="1026775" y="3239900"/>
            <a:ext cx="6563601" cy="18184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76" name="Shape 876"/>
        <p:cNvGrpSpPr/>
        <p:nvPr/>
      </p:nvGrpSpPr>
      <p:grpSpPr>
        <a:xfrm>
          <a:off x="0" y="0"/>
          <a:ext cx="0" cy="0"/>
          <a:chOff x="0" y="0"/>
          <a:chExt cx="0" cy="0"/>
        </a:xfrm>
      </p:grpSpPr>
      <p:sp>
        <p:nvSpPr>
          <p:cNvPr id="877" name="Google Shape;877;p72"/>
          <p:cNvSpPr txBox="1"/>
          <p:nvPr>
            <p:ph type="ctrTitle"/>
          </p:nvPr>
        </p:nvSpPr>
        <p:spPr>
          <a:xfrm>
            <a:off x="824000" y="316775"/>
            <a:ext cx="8178600" cy="8796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600"/>
              <a:buNone/>
            </a:pPr>
            <a:r>
              <a:rPr i="1" lang="en-GB" u="sng">
                <a:solidFill>
                  <a:schemeClr val="lt1"/>
                </a:solidFill>
                <a:latin typeface="Maven Pro"/>
                <a:ea typeface="Maven Pro"/>
                <a:cs typeface="Maven Pro"/>
                <a:sym typeface="Maven Pro"/>
              </a:rPr>
              <a:t>Profile Model Trials</a:t>
            </a:r>
            <a:r>
              <a:rPr i="1" lang="en-GB" u="sng">
                <a:solidFill>
                  <a:schemeClr val="lt1"/>
                </a:solidFill>
                <a:latin typeface="Arial"/>
                <a:ea typeface="Arial"/>
                <a:cs typeface="Arial"/>
                <a:sym typeface="Arial"/>
              </a:rPr>
              <a:t>:</a:t>
            </a:r>
            <a:endParaRPr i="1" u="sng">
              <a:solidFill>
                <a:schemeClr val="lt1"/>
              </a:solidFill>
            </a:endParaRPr>
          </a:p>
        </p:txBody>
      </p:sp>
      <p:sp>
        <p:nvSpPr>
          <p:cNvPr id="878" name="Google Shape;878;p72"/>
          <p:cNvSpPr txBox="1"/>
          <p:nvPr>
            <p:ph idx="1" type="subTitle"/>
          </p:nvPr>
        </p:nvSpPr>
        <p:spPr>
          <a:xfrm>
            <a:off x="334050" y="1280575"/>
            <a:ext cx="8520600" cy="2824500"/>
          </a:xfrm>
          <a:prstGeom prst="rect">
            <a:avLst/>
          </a:prstGeom>
          <a:noFill/>
          <a:ln>
            <a:noFill/>
          </a:ln>
        </p:spPr>
        <p:txBody>
          <a:bodyPr anchorCtr="0" anchor="t" bIns="91425" lIns="91425" spcFirstLastPara="1" rIns="91425" wrap="square" tIns="91425">
            <a:spAutoFit/>
          </a:bodyPr>
          <a:lstStyle/>
          <a:p>
            <a:pPr indent="-412750" lvl="0" marL="457200" rtl="0" algn="l">
              <a:spcBef>
                <a:spcPts val="0"/>
              </a:spcBef>
              <a:spcAft>
                <a:spcPts val="0"/>
              </a:spcAft>
              <a:buSzPts val="1600"/>
              <a:buFont typeface="Arial"/>
              <a:buChar char="•"/>
            </a:pPr>
            <a:r>
              <a:rPr lang="en-GB">
                <a:latin typeface="Times New Roman"/>
                <a:ea typeface="Times New Roman"/>
                <a:cs typeface="Times New Roman"/>
                <a:sym typeface="Times New Roman"/>
              </a:rPr>
              <a:t> Figure shows  diffusion behaviors for the four trials conducted. The increase in nodes adopting the behavior and the consequent decrease in susceptible nodes are slower when starting from random nodes  compared to when the set S is initialized with central nodes </a:t>
            </a:r>
            <a:endParaRPr>
              <a:latin typeface="Times New Roman"/>
              <a:ea typeface="Times New Roman"/>
              <a:cs typeface="Times New Roman"/>
              <a:sym typeface="Times New Roman"/>
            </a:endParaRPr>
          </a:p>
          <a:p>
            <a:pPr indent="-412750" lvl="0" marL="457200" rtl="0" algn="l">
              <a:spcBef>
                <a:spcPts val="0"/>
              </a:spcBef>
              <a:spcAft>
                <a:spcPts val="0"/>
              </a:spcAft>
              <a:buSzPts val="1600"/>
              <a:buFont typeface="Arial"/>
              <a:buChar char="•"/>
            </a:pPr>
            <a:r>
              <a:rPr lang="en-GB">
                <a:latin typeface="Times New Roman"/>
                <a:ea typeface="Times New Roman"/>
                <a:cs typeface="Times New Roman"/>
                <a:sym typeface="Times New Roman"/>
              </a:rPr>
              <a:t>Selecting marginal nodes, i.e., those not belonging to the giant component:</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457200" rtl="0" algn="l">
              <a:spcBef>
                <a:spcPts val="0"/>
              </a:spcBef>
              <a:spcAft>
                <a:spcPts val="0"/>
              </a:spcAft>
              <a:buNone/>
            </a:pPr>
            <a:r>
              <a:t/>
            </a:r>
            <a:endParaRPr>
              <a:latin typeface="Times New Roman"/>
              <a:ea typeface="Times New Roman"/>
              <a:cs typeface="Times New Roman"/>
              <a:sym typeface="Times New Roman"/>
            </a:endParaRPr>
          </a:p>
          <a:p>
            <a:pPr indent="0" lvl="0" marL="0" rtl="0" algn="l">
              <a:lnSpc>
                <a:spcPct val="115000"/>
              </a:lnSpc>
              <a:spcBef>
                <a:spcPts val="1500"/>
              </a:spcBef>
              <a:spcAft>
                <a:spcPts val="1500"/>
              </a:spcAft>
              <a:buSzPts val="1600"/>
              <a:buNone/>
            </a:pPr>
            <a:r>
              <a:t/>
            </a:r>
            <a:endParaRPr sz="1500">
              <a:solidFill>
                <a:srgbClr val="374151"/>
              </a:solidFill>
              <a:highlight>
                <a:srgbClr val="F7F7F8"/>
              </a:highlight>
              <a:latin typeface="Times New Roman"/>
              <a:ea typeface="Times New Roman"/>
              <a:cs typeface="Times New Roman"/>
              <a:sym typeface="Times New Roman"/>
            </a:endParaRPr>
          </a:p>
        </p:txBody>
      </p:sp>
      <p:pic>
        <p:nvPicPr>
          <p:cNvPr id="879" name="Google Shape;879;p72"/>
          <p:cNvPicPr preferRelativeResize="0"/>
          <p:nvPr/>
        </p:nvPicPr>
        <p:blipFill>
          <a:blip r:embed="rId3">
            <a:alphaModFix/>
          </a:blip>
          <a:stretch>
            <a:fillRect/>
          </a:stretch>
        </p:blipFill>
        <p:spPr>
          <a:xfrm>
            <a:off x="1321175" y="2571750"/>
            <a:ext cx="6321149" cy="23738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36" name="Shape 536"/>
        <p:cNvGrpSpPr/>
        <p:nvPr/>
      </p:nvGrpSpPr>
      <p:grpSpPr>
        <a:xfrm>
          <a:off x="0" y="0"/>
          <a:ext cx="0" cy="0"/>
          <a:chOff x="0" y="0"/>
          <a:chExt cx="0" cy="0"/>
        </a:xfrm>
      </p:grpSpPr>
      <p:sp>
        <p:nvSpPr>
          <p:cNvPr id="537" name="Google Shape;537;p28"/>
          <p:cNvSpPr txBox="1"/>
          <p:nvPr>
            <p:ph type="ctrTitle"/>
          </p:nvPr>
        </p:nvSpPr>
        <p:spPr>
          <a:xfrm>
            <a:off x="824000" y="316775"/>
            <a:ext cx="8178600" cy="879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i="1" lang="en-GB" u="sng"/>
              <a:t>Tagging</a:t>
            </a:r>
            <a:endParaRPr i="1" u="sng"/>
          </a:p>
        </p:txBody>
      </p:sp>
      <p:sp>
        <p:nvSpPr>
          <p:cNvPr id="538" name="Google Shape;538;p28"/>
          <p:cNvSpPr txBox="1"/>
          <p:nvPr>
            <p:ph idx="1" type="subTitle"/>
          </p:nvPr>
        </p:nvSpPr>
        <p:spPr>
          <a:xfrm>
            <a:off x="0" y="1196375"/>
            <a:ext cx="9002700" cy="1108200"/>
          </a:xfrm>
          <a:prstGeom prst="rect">
            <a:avLst/>
          </a:prstGeom>
        </p:spPr>
        <p:txBody>
          <a:bodyPr anchorCtr="0" anchor="t" bIns="91425" lIns="91425" spcFirstLastPara="1" rIns="91425" wrap="square" tIns="91425">
            <a:spAutoFit/>
          </a:bodyPr>
          <a:lstStyle/>
          <a:p>
            <a:pPr indent="-323850" lvl="0" marL="457200" rtl="0" algn="l">
              <a:spcBef>
                <a:spcPts val="0"/>
              </a:spcBef>
              <a:spcAft>
                <a:spcPts val="0"/>
              </a:spcAft>
              <a:buClr>
                <a:srgbClr val="F7F7F8"/>
              </a:buClr>
              <a:buSzPts val="1500"/>
              <a:buFont typeface="Times New Roman"/>
              <a:buChar char="●"/>
            </a:pPr>
            <a:r>
              <a:rPr b="1" lang="en-GB" sz="1500">
                <a:solidFill>
                  <a:srgbClr val="F7F7F8"/>
                </a:solidFill>
                <a:latin typeface="Times New Roman"/>
                <a:ea typeface="Times New Roman"/>
                <a:cs typeface="Times New Roman"/>
                <a:sym typeface="Times New Roman"/>
              </a:rPr>
              <a:t>Due to the increasing specificity of tags entered by users,  some tags had a frequency exceeding 2500 occurrences while others, highly specific, had a frequency of 1. About 98% of the tags appear fewer than 100 times, compared to the top 19 most frequent tags that appear more than 1000 times. These results suggest a highly skewed distribution, with relatively few frequent tags dominating the dataset.</a:t>
            </a:r>
            <a:endParaRPr b="1" sz="1700">
              <a:latin typeface="Times New Roman"/>
              <a:ea typeface="Times New Roman"/>
              <a:cs typeface="Times New Roman"/>
              <a:sym typeface="Times New Roman"/>
            </a:endParaRPr>
          </a:p>
        </p:txBody>
      </p:sp>
      <p:pic>
        <p:nvPicPr>
          <p:cNvPr id="539" name="Google Shape;539;p28"/>
          <p:cNvPicPr preferRelativeResize="0"/>
          <p:nvPr/>
        </p:nvPicPr>
        <p:blipFill>
          <a:blip r:embed="rId3">
            <a:alphaModFix/>
          </a:blip>
          <a:stretch>
            <a:fillRect/>
          </a:stretch>
        </p:blipFill>
        <p:spPr>
          <a:xfrm>
            <a:off x="4201050" y="2456975"/>
            <a:ext cx="1828800" cy="1409700"/>
          </a:xfrm>
          <a:prstGeom prst="rect">
            <a:avLst/>
          </a:prstGeom>
          <a:noFill/>
          <a:ln>
            <a:noFill/>
          </a:ln>
        </p:spPr>
      </p:pic>
      <p:sp>
        <p:nvSpPr>
          <p:cNvPr id="540" name="Google Shape;540;p28"/>
          <p:cNvSpPr txBox="1"/>
          <p:nvPr/>
        </p:nvSpPr>
        <p:spPr>
          <a:xfrm>
            <a:off x="3592700" y="3866675"/>
            <a:ext cx="3167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solidFill>
                  <a:schemeClr val="lt1"/>
                </a:solidFill>
                <a:latin typeface="Nunito"/>
                <a:ea typeface="Nunito"/>
                <a:cs typeface="Nunito"/>
                <a:sym typeface="Nunito"/>
              </a:rPr>
              <a:t>Frequency of dominating tags</a:t>
            </a:r>
            <a:endParaRPr b="1" sz="1500">
              <a:solidFill>
                <a:schemeClr val="lt1"/>
              </a:solidFill>
              <a:latin typeface="Nunito"/>
              <a:ea typeface="Nunito"/>
              <a:cs typeface="Nunito"/>
              <a:sym typeface="Nunito"/>
            </a:endParaRPr>
          </a:p>
        </p:txBody>
      </p:sp>
      <p:pic>
        <p:nvPicPr>
          <p:cNvPr id="541" name="Google Shape;541;p28"/>
          <p:cNvPicPr preferRelativeResize="0"/>
          <p:nvPr/>
        </p:nvPicPr>
        <p:blipFill>
          <a:blip r:embed="rId4">
            <a:alphaModFix/>
          </a:blip>
          <a:stretch>
            <a:fillRect/>
          </a:stretch>
        </p:blipFill>
        <p:spPr>
          <a:xfrm>
            <a:off x="6239100" y="2456977"/>
            <a:ext cx="2581275" cy="940975"/>
          </a:xfrm>
          <a:prstGeom prst="rect">
            <a:avLst/>
          </a:prstGeom>
          <a:noFill/>
          <a:ln>
            <a:noFill/>
          </a:ln>
        </p:spPr>
      </p:pic>
      <p:sp>
        <p:nvSpPr>
          <p:cNvPr id="542" name="Google Shape;542;p28"/>
          <p:cNvSpPr txBox="1"/>
          <p:nvPr/>
        </p:nvSpPr>
        <p:spPr>
          <a:xfrm>
            <a:off x="6423976" y="3414225"/>
            <a:ext cx="2641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solidFill>
                  <a:schemeClr val="lt1"/>
                </a:solidFill>
                <a:latin typeface="Nunito"/>
                <a:ea typeface="Nunito"/>
                <a:cs typeface="Nunito"/>
                <a:sym typeface="Nunito"/>
              </a:rPr>
              <a:t>Frequency of less </a:t>
            </a:r>
            <a:r>
              <a:rPr b="1" lang="en-GB" sz="1500">
                <a:solidFill>
                  <a:schemeClr val="lt1"/>
                </a:solidFill>
                <a:latin typeface="Nunito"/>
                <a:ea typeface="Nunito"/>
                <a:cs typeface="Nunito"/>
                <a:sym typeface="Nunito"/>
              </a:rPr>
              <a:t>occurring</a:t>
            </a:r>
            <a:r>
              <a:rPr b="1" lang="en-GB" sz="1500">
                <a:solidFill>
                  <a:schemeClr val="lt1"/>
                </a:solidFill>
                <a:latin typeface="Nunito"/>
                <a:ea typeface="Nunito"/>
                <a:cs typeface="Nunito"/>
                <a:sym typeface="Nunito"/>
              </a:rPr>
              <a:t>  tags</a:t>
            </a:r>
            <a:endParaRPr b="1" sz="1500">
              <a:solidFill>
                <a:schemeClr val="lt1"/>
              </a:solidFill>
              <a:latin typeface="Nunito"/>
              <a:ea typeface="Nunito"/>
              <a:cs typeface="Nunito"/>
              <a:sym typeface="Nunito"/>
            </a:endParaRPr>
          </a:p>
        </p:txBody>
      </p:sp>
      <p:pic>
        <p:nvPicPr>
          <p:cNvPr id="543" name="Google Shape;543;p28"/>
          <p:cNvPicPr preferRelativeResize="0"/>
          <p:nvPr/>
        </p:nvPicPr>
        <p:blipFill>
          <a:blip r:embed="rId5">
            <a:alphaModFix/>
          </a:blip>
          <a:stretch>
            <a:fillRect/>
          </a:stretch>
        </p:blipFill>
        <p:spPr>
          <a:xfrm>
            <a:off x="305725" y="2440713"/>
            <a:ext cx="3686068" cy="973500"/>
          </a:xfrm>
          <a:prstGeom prst="rect">
            <a:avLst/>
          </a:prstGeom>
          <a:noFill/>
          <a:ln>
            <a:noFill/>
          </a:ln>
        </p:spPr>
      </p:pic>
      <p:sp>
        <p:nvSpPr>
          <p:cNvPr id="544" name="Google Shape;544;p28"/>
          <p:cNvSpPr txBox="1"/>
          <p:nvPr/>
        </p:nvSpPr>
        <p:spPr>
          <a:xfrm>
            <a:off x="906325" y="3414225"/>
            <a:ext cx="4571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chemeClr val="dk2"/>
                </a:solidFill>
                <a:highlight>
                  <a:schemeClr val="lt1"/>
                </a:highlight>
                <a:latin typeface="Nunito"/>
                <a:ea typeface="Nunito"/>
                <a:cs typeface="Nunito"/>
                <a:sym typeface="Nunito"/>
              </a:rPr>
              <a:t>Statistics of Dataset</a:t>
            </a:r>
            <a:endParaRPr b="1" sz="1600">
              <a:solidFill>
                <a:schemeClr val="dk2"/>
              </a:solidFill>
              <a:highlight>
                <a:schemeClr val="lt1"/>
              </a:highlight>
              <a:latin typeface="Nunito"/>
              <a:ea typeface="Nunito"/>
              <a:cs typeface="Nunito"/>
              <a:sym typeface="Nuni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83" name="Shape 883"/>
        <p:cNvGrpSpPr/>
        <p:nvPr/>
      </p:nvGrpSpPr>
      <p:grpSpPr>
        <a:xfrm>
          <a:off x="0" y="0"/>
          <a:ext cx="0" cy="0"/>
          <a:chOff x="0" y="0"/>
          <a:chExt cx="0" cy="0"/>
        </a:xfrm>
      </p:grpSpPr>
      <p:sp>
        <p:nvSpPr>
          <p:cNvPr id="884" name="Google Shape;884;p73"/>
          <p:cNvSpPr txBox="1"/>
          <p:nvPr>
            <p:ph type="ctrTitle"/>
          </p:nvPr>
        </p:nvSpPr>
        <p:spPr>
          <a:xfrm>
            <a:off x="824000" y="316775"/>
            <a:ext cx="8178600" cy="8796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600"/>
              <a:buNone/>
            </a:pPr>
            <a:r>
              <a:rPr i="1" lang="en-GB" u="sng">
                <a:solidFill>
                  <a:schemeClr val="lt1"/>
                </a:solidFill>
                <a:latin typeface="Maven Pro"/>
                <a:ea typeface="Maven Pro"/>
                <a:cs typeface="Maven Pro"/>
                <a:sym typeface="Maven Pro"/>
              </a:rPr>
              <a:t>Profile Model Trials</a:t>
            </a:r>
            <a:r>
              <a:rPr i="1" lang="en-GB" u="sng">
                <a:solidFill>
                  <a:schemeClr val="lt1"/>
                </a:solidFill>
                <a:latin typeface="Arial"/>
                <a:ea typeface="Arial"/>
                <a:cs typeface="Arial"/>
                <a:sym typeface="Arial"/>
              </a:rPr>
              <a:t>:</a:t>
            </a:r>
            <a:endParaRPr i="1" u="sng">
              <a:solidFill>
                <a:schemeClr val="lt1"/>
              </a:solidFill>
            </a:endParaRPr>
          </a:p>
        </p:txBody>
      </p:sp>
      <p:sp>
        <p:nvSpPr>
          <p:cNvPr id="885" name="Google Shape;885;p73"/>
          <p:cNvSpPr txBox="1"/>
          <p:nvPr>
            <p:ph idx="1" type="subTitle"/>
          </p:nvPr>
        </p:nvSpPr>
        <p:spPr>
          <a:xfrm>
            <a:off x="334050" y="1280575"/>
            <a:ext cx="8520600" cy="677100"/>
          </a:xfrm>
          <a:prstGeom prst="rect">
            <a:avLst/>
          </a:prstGeom>
          <a:noFill/>
          <a:ln>
            <a:noFill/>
          </a:ln>
        </p:spPr>
        <p:txBody>
          <a:bodyPr anchorCtr="0" anchor="t" bIns="91425" lIns="91425" spcFirstLastPara="1" rIns="91425" wrap="square" tIns="91425">
            <a:spAutoFit/>
          </a:bodyPr>
          <a:lstStyle/>
          <a:p>
            <a:pPr indent="-412750" lvl="0" marL="457200" rtl="0" algn="l">
              <a:spcBef>
                <a:spcPts val="0"/>
              </a:spcBef>
              <a:spcAft>
                <a:spcPts val="0"/>
              </a:spcAft>
              <a:buSzPts val="1600"/>
              <a:buFont typeface="Arial"/>
              <a:buChar char="•"/>
            </a:pPr>
            <a:r>
              <a:rPr lang="en-GB">
                <a:latin typeface="Times New Roman"/>
                <a:ea typeface="Times New Roman"/>
                <a:cs typeface="Times New Roman"/>
                <a:sym typeface="Times New Roman"/>
              </a:rPr>
              <a:t>Selecting the most central node from each community identified by the Louvain algorithm\</a:t>
            </a:r>
            <a:endParaRPr>
              <a:latin typeface="Times New Roman"/>
              <a:ea typeface="Times New Roman"/>
              <a:cs typeface="Times New Roman"/>
              <a:sym typeface="Times New Roman"/>
            </a:endParaRPr>
          </a:p>
          <a:p>
            <a:pPr indent="-412750" lvl="0" marL="457200" rtl="0" algn="l">
              <a:spcBef>
                <a:spcPts val="0"/>
              </a:spcBef>
              <a:spcAft>
                <a:spcPts val="0"/>
              </a:spcAft>
              <a:buSzPts val="1600"/>
              <a:buFont typeface="Arial"/>
              <a:buChar char="•"/>
            </a:pPr>
            <a:r>
              <a:rPr lang="en-GB">
                <a:latin typeface="Times New Roman"/>
                <a:ea typeface="Times New Roman"/>
                <a:cs typeface="Times New Roman"/>
                <a:sym typeface="Times New Roman"/>
              </a:rPr>
              <a:t>Selecting random nodes (choosing an initial fraction of nodes equal to 0.06\% of the sample), </a:t>
            </a:r>
            <a:endParaRPr>
              <a:latin typeface="Times New Roman"/>
              <a:ea typeface="Times New Roman"/>
              <a:cs typeface="Times New Roman"/>
              <a:sym typeface="Times New Roman"/>
            </a:endParaRPr>
          </a:p>
        </p:txBody>
      </p:sp>
      <p:pic>
        <p:nvPicPr>
          <p:cNvPr id="886" name="Google Shape;886;p73"/>
          <p:cNvPicPr preferRelativeResize="0"/>
          <p:nvPr/>
        </p:nvPicPr>
        <p:blipFill>
          <a:blip r:embed="rId3">
            <a:alphaModFix/>
          </a:blip>
          <a:stretch>
            <a:fillRect/>
          </a:stretch>
        </p:blipFill>
        <p:spPr>
          <a:xfrm>
            <a:off x="5149500" y="2322025"/>
            <a:ext cx="3853100" cy="2583551"/>
          </a:xfrm>
          <a:prstGeom prst="rect">
            <a:avLst/>
          </a:prstGeom>
          <a:noFill/>
          <a:ln>
            <a:noFill/>
          </a:ln>
        </p:spPr>
      </p:pic>
      <p:pic>
        <p:nvPicPr>
          <p:cNvPr id="887" name="Google Shape;887;p73"/>
          <p:cNvPicPr preferRelativeResize="0"/>
          <p:nvPr/>
        </p:nvPicPr>
        <p:blipFill>
          <a:blip r:embed="rId4">
            <a:alphaModFix/>
          </a:blip>
          <a:stretch>
            <a:fillRect/>
          </a:stretch>
        </p:blipFill>
        <p:spPr>
          <a:xfrm>
            <a:off x="204350" y="2409388"/>
            <a:ext cx="4844699" cy="240881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1" name="Shape 891"/>
        <p:cNvGrpSpPr/>
        <p:nvPr/>
      </p:nvGrpSpPr>
      <p:grpSpPr>
        <a:xfrm>
          <a:off x="0" y="0"/>
          <a:ext cx="0" cy="0"/>
          <a:chOff x="0" y="0"/>
          <a:chExt cx="0" cy="0"/>
        </a:xfrm>
      </p:grpSpPr>
      <p:sp>
        <p:nvSpPr>
          <p:cNvPr id="892" name="Google Shape;892;p74"/>
          <p:cNvSpPr txBox="1"/>
          <p:nvPr>
            <p:ph type="ctrTitle"/>
          </p:nvPr>
        </p:nvSpPr>
        <p:spPr>
          <a:xfrm>
            <a:off x="824000" y="316775"/>
            <a:ext cx="8178600" cy="8796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600"/>
              <a:buNone/>
            </a:pPr>
            <a:r>
              <a:rPr i="1" lang="en-GB" u="sng">
                <a:solidFill>
                  <a:schemeClr val="lt1"/>
                </a:solidFill>
                <a:latin typeface="Maven Pro"/>
                <a:ea typeface="Maven Pro"/>
                <a:cs typeface="Maven Pro"/>
                <a:sym typeface="Maven Pro"/>
              </a:rPr>
              <a:t>Profile Model Trials</a:t>
            </a:r>
            <a:r>
              <a:rPr i="1" lang="en-GB" u="sng">
                <a:solidFill>
                  <a:schemeClr val="lt1"/>
                </a:solidFill>
                <a:latin typeface="Arial"/>
                <a:ea typeface="Arial"/>
                <a:cs typeface="Arial"/>
                <a:sym typeface="Arial"/>
              </a:rPr>
              <a:t>:</a:t>
            </a:r>
            <a:endParaRPr i="1" u="sng">
              <a:solidFill>
                <a:schemeClr val="lt1"/>
              </a:solidFill>
            </a:endParaRPr>
          </a:p>
        </p:txBody>
      </p:sp>
      <p:sp>
        <p:nvSpPr>
          <p:cNvPr id="893" name="Google Shape;893;p74"/>
          <p:cNvSpPr txBox="1"/>
          <p:nvPr>
            <p:ph idx="1" type="subTitle"/>
          </p:nvPr>
        </p:nvSpPr>
        <p:spPr>
          <a:xfrm>
            <a:off x="334050" y="1041125"/>
            <a:ext cx="8520600" cy="3790200"/>
          </a:xfrm>
          <a:prstGeom prst="rect">
            <a:avLst/>
          </a:prstGeom>
          <a:noFill/>
          <a:ln>
            <a:noFill/>
          </a:ln>
        </p:spPr>
        <p:txBody>
          <a:bodyPr anchorCtr="0" anchor="t" bIns="91425" lIns="91425" spcFirstLastPara="1" rIns="91425" wrap="square" tIns="91425">
            <a:spAutoFit/>
          </a:bodyPr>
          <a:lstStyle/>
          <a:p>
            <a:pPr indent="-412750" lvl="0" marL="457200" rtl="0" algn="l">
              <a:spcBef>
                <a:spcPts val="0"/>
              </a:spcBef>
              <a:spcAft>
                <a:spcPts val="0"/>
              </a:spcAft>
              <a:buSzPts val="1600"/>
              <a:buFont typeface="Arial"/>
              <a:buChar char="•"/>
            </a:pPr>
            <a:r>
              <a:rPr lang="en-GB">
                <a:latin typeface="Times New Roman"/>
                <a:ea typeface="Times New Roman"/>
                <a:cs typeface="Times New Roman"/>
                <a:sym typeface="Times New Roman"/>
              </a:rPr>
              <a:t>For each susceptible node near a node in state S, a biased coin is flipped, with the bias set at 10% for each node in this implementation. The node will adopt the behavior if the coin flip is positive. If the adoption is rejected, a node enters the blocked state with a fixed probability of 10%. The adopter rate was set to 0.001, so at each iteration, 0.1% of nodes adopt the behavior.</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412750" lvl="0" marL="457200" rtl="0" algn="l">
              <a:spcBef>
                <a:spcPts val="0"/>
              </a:spcBef>
              <a:spcAft>
                <a:spcPts val="0"/>
              </a:spcAft>
              <a:buSzPts val="1600"/>
              <a:buFont typeface="Arial"/>
              <a:buChar char="•"/>
            </a:pPr>
            <a:r>
              <a:rPr lang="en-GB">
                <a:latin typeface="Times New Roman"/>
                <a:ea typeface="Times New Roman"/>
                <a:cs typeface="Times New Roman"/>
                <a:sym typeface="Times New Roman"/>
              </a:rPr>
              <a:t>This configuration of values was chosen because increasing the bias would have slowed down the speed at which nodes would have adopted the behavior, while increasing the adopter rate would have resulted in faster behavior diffusion.</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lnSpc>
                <a:spcPct val="115000"/>
              </a:lnSpc>
              <a:spcBef>
                <a:spcPts val="1500"/>
              </a:spcBef>
              <a:spcAft>
                <a:spcPts val="0"/>
              </a:spcAft>
              <a:buSzPts val="1600"/>
              <a:buNone/>
            </a:pPr>
            <a:r>
              <a:t/>
            </a:r>
            <a:endParaRPr sz="1500">
              <a:solidFill>
                <a:srgbClr val="374151"/>
              </a:solidFill>
              <a:highlight>
                <a:srgbClr val="F7F7F8"/>
              </a:highlight>
              <a:latin typeface="Times New Roman"/>
              <a:ea typeface="Times New Roman"/>
              <a:cs typeface="Times New Roman"/>
              <a:sym typeface="Times New Roman"/>
            </a:endParaRPr>
          </a:p>
          <a:p>
            <a:pPr indent="0" lvl="0" marL="0" rtl="0" algn="l">
              <a:lnSpc>
                <a:spcPct val="115000"/>
              </a:lnSpc>
              <a:spcBef>
                <a:spcPts val="1500"/>
              </a:spcBef>
              <a:spcAft>
                <a:spcPts val="1500"/>
              </a:spcAft>
              <a:buSzPts val="1600"/>
              <a:buNone/>
            </a:pPr>
            <a:r>
              <a:t/>
            </a:r>
            <a:endParaRPr>
              <a:latin typeface="Times New Roman"/>
              <a:ea typeface="Times New Roman"/>
              <a:cs typeface="Times New Roman"/>
              <a:sym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7" name="Shape 897"/>
        <p:cNvGrpSpPr/>
        <p:nvPr/>
      </p:nvGrpSpPr>
      <p:grpSpPr>
        <a:xfrm>
          <a:off x="0" y="0"/>
          <a:ext cx="0" cy="0"/>
          <a:chOff x="0" y="0"/>
          <a:chExt cx="0" cy="0"/>
        </a:xfrm>
      </p:grpSpPr>
      <p:sp>
        <p:nvSpPr>
          <p:cNvPr id="898" name="Google Shape;898;p75"/>
          <p:cNvSpPr txBox="1"/>
          <p:nvPr>
            <p:ph type="ctrTitle"/>
          </p:nvPr>
        </p:nvSpPr>
        <p:spPr>
          <a:xfrm>
            <a:off x="824000" y="316775"/>
            <a:ext cx="8178600" cy="8796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600"/>
              <a:buNone/>
            </a:pPr>
            <a:r>
              <a:rPr i="1" lang="en-GB" u="sng"/>
              <a:t>Conclusion and Future Work</a:t>
            </a:r>
            <a:r>
              <a:rPr i="1" lang="en-GB" u="sng">
                <a:solidFill>
                  <a:schemeClr val="lt1"/>
                </a:solidFill>
                <a:latin typeface="Arial"/>
                <a:ea typeface="Arial"/>
                <a:cs typeface="Arial"/>
                <a:sym typeface="Arial"/>
              </a:rPr>
              <a:t>:</a:t>
            </a:r>
            <a:endParaRPr i="1" u="sng">
              <a:solidFill>
                <a:schemeClr val="lt1"/>
              </a:solidFill>
            </a:endParaRPr>
          </a:p>
        </p:txBody>
      </p:sp>
      <p:sp>
        <p:nvSpPr>
          <p:cNvPr id="899" name="Google Shape;899;p75"/>
          <p:cNvSpPr txBox="1"/>
          <p:nvPr>
            <p:ph idx="1" type="subTitle"/>
          </p:nvPr>
        </p:nvSpPr>
        <p:spPr>
          <a:xfrm>
            <a:off x="334050" y="1041125"/>
            <a:ext cx="8520600" cy="4195200"/>
          </a:xfrm>
          <a:prstGeom prst="rect">
            <a:avLst/>
          </a:prstGeom>
          <a:noFill/>
          <a:ln>
            <a:noFill/>
          </a:ln>
        </p:spPr>
        <p:txBody>
          <a:bodyPr anchorCtr="0" anchor="t" bIns="91425" lIns="91425" spcFirstLastPara="1" rIns="91425" wrap="square" tIns="91425">
            <a:spAutoFit/>
          </a:bodyPr>
          <a:lstStyle/>
          <a:p>
            <a:pPr indent="-425450" lvl="0" marL="457200" rtl="0" algn="l">
              <a:spcBef>
                <a:spcPts val="0"/>
              </a:spcBef>
              <a:spcAft>
                <a:spcPts val="0"/>
              </a:spcAft>
              <a:buSzPts val="1800"/>
              <a:buFont typeface="Arial"/>
              <a:buChar char="•"/>
            </a:pPr>
            <a:r>
              <a:rPr lang="en-GB" sz="1800">
                <a:latin typeface="Times New Roman"/>
                <a:ea typeface="Times New Roman"/>
                <a:cs typeface="Times New Roman"/>
                <a:sym typeface="Times New Roman"/>
              </a:rPr>
              <a:t>The project successfully achieved its goal of analyzing the interactions between StackOverflow tags, in the tasks of Community Discovery and Link Prediction. </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425450" lvl="0" marL="457200" rtl="0" algn="l">
              <a:spcBef>
                <a:spcPts val="0"/>
              </a:spcBef>
              <a:spcAft>
                <a:spcPts val="0"/>
              </a:spcAft>
              <a:buSzPts val="1800"/>
              <a:buFont typeface="Arial"/>
              <a:buChar char="•"/>
            </a:pPr>
            <a:r>
              <a:rPr lang="en-GB" sz="1800">
                <a:latin typeface="Times New Roman"/>
                <a:ea typeface="Times New Roman"/>
                <a:cs typeface="Times New Roman"/>
                <a:sym typeface="Times New Roman"/>
              </a:rPr>
              <a:t>Further analyses could be conducted by considering a temporal window exceeding one year to gain a more comprehensive understanding of tag interactions and the evolving interests of forum users.</a:t>
            </a:r>
            <a:endParaRPr sz="1800">
              <a:latin typeface="Times New Roman"/>
              <a:ea typeface="Times New Roman"/>
              <a:cs typeface="Times New Roman"/>
              <a:sym typeface="Times New Roman"/>
            </a:endParaRPr>
          </a:p>
          <a:p>
            <a:pPr indent="-425450" lvl="0" marL="457200" rtl="0" algn="l">
              <a:spcBef>
                <a:spcPts val="0"/>
              </a:spcBef>
              <a:spcAft>
                <a:spcPts val="0"/>
              </a:spcAft>
              <a:buSzPts val="1800"/>
              <a:buFont typeface="Arial"/>
              <a:buChar char="•"/>
            </a:pPr>
            <a:r>
              <a:rPr lang="en-GB" sz="1800">
                <a:latin typeface="Times New Roman"/>
                <a:ea typeface="Times New Roman"/>
                <a:cs typeface="Times New Roman"/>
                <a:sym typeface="Times New Roman"/>
              </a:rPr>
              <a:t>Our work  provides a foundational study that could potentially contribute to the improvement of the tag autocompletion system during question creation in the future.</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lnSpc>
                <a:spcPct val="115000"/>
              </a:lnSpc>
              <a:spcBef>
                <a:spcPts val="1500"/>
              </a:spcBef>
              <a:spcAft>
                <a:spcPts val="0"/>
              </a:spcAft>
              <a:buSzPts val="1600"/>
              <a:buNone/>
            </a:pPr>
            <a:r>
              <a:t/>
            </a:r>
            <a:endParaRPr sz="1700">
              <a:solidFill>
                <a:srgbClr val="374151"/>
              </a:solidFill>
              <a:highlight>
                <a:srgbClr val="F7F7F8"/>
              </a:highlight>
              <a:latin typeface="Times New Roman"/>
              <a:ea typeface="Times New Roman"/>
              <a:cs typeface="Times New Roman"/>
              <a:sym typeface="Times New Roman"/>
            </a:endParaRPr>
          </a:p>
          <a:p>
            <a:pPr indent="0" lvl="0" marL="0" rtl="0" algn="l">
              <a:lnSpc>
                <a:spcPct val="115000"/>
              </a:lnSpc>
              <a:spcBef>
                <a:spcPts val="1500"/>
              </a:spcBef>
              <a:spcAft>
                <a:spcPts val="1500"/>
              </a:spcAft>
              <a:buSzPts val="1600"/>
              <a:buNone/>
            </a:pPr>
            <a:r>
              <a:t/>
            </a:r>
            <a:endParaRPr sz="18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48" name="Shape 548"/>
        <p:cNvGrpSpPr/>
        <p:nvPr/>
      </p:nvGrpSpPr>
      <p:grpSpPr>
        <a:xfrm>
          <a:off x="0" y="0"/>
          <a:ext cx="0" cy="0"/>
          <a:chOff x="0" y="0"/>
          <a:chExt cx="0" cy="0"/>
        </a:xfrm>
      </p:grpSpPr>
      <p:sp>
        <p:nvSpPr>
          <p:cNvPr id="549" name="Google Shape;549;p29"/>
          <p:cNvSpPr txBox="1"/>
          <p:nvPr>
            <p:ph type="ctrTitle"/>
          </p:nvPr>
        </p:nvSpPr>
        <p:spPr>
          <a:xfrm>
            <a:off x="824000" y="316775"/>
            <a:ext cx="8178600" cy="879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i="1" lang="en-GB" u="sng"/>
              <a:t>Tagging</a:t>
            </a:r>
            <a:endParaRPr i="1" u="sng"/>
          </a:p>
        </p:txBody>
      </p:sp>
      <p:pic>
        <p:nvPicPr>
          <p:cNvPr id="550" name="Google Shape;550;p29"/>
          <p:cNvPicPr preferRelativeResize="0"/>
          <p:nvPr/>
        </p:nvPicPr>
        <p:blipFill>
          <a:blip r:embed="rId3">
            <a:alphaModFix/>
          </a:blip>
          <a:stretch>
            <a:fillRect/>
          </a:stretch>
        </p:blipFill>
        <p:spPr>
          <a:xfrm>
            <a:off x="6453950" y="2375625"/>
            <a:ext cx="1828800" cy="1409700"/>
          </a:xfrm>
          <a:prstGeom prst="rect">
            <a:avLst/>
          </a:prstGeom>
          <a:noFill/>
          <a:ln>
            <a:noFill/>
          </a:ln>
        </p:spPr>
      </p:pic>
      <p:sp>
        <p:nvSpPr>
          <p:cNvPr id="551" name="Google Shape;551;p29"/>
          <p:cNvSpPr txBox="1"/>
          <p:nvPr/>
        </p:nvSpPr>
        <p:spPr>
          <a:xfrm>
            <a:off x="6361400" y="3866675"/>
            <a:ext cx="3167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solidFill>
                  <a:schemeClr val="lt1"/>
                </a:solidFill>
                <a:latin typeface="Nunito"/>
                <a:ea typeface="Nunito"/>
                <a:cs typeface="Nunito"/>
                <a:sym typeface="Nunito"/>
              </a:rPr>
              <a:t>Frequency of dominating tags</a:t>
            </a:r>
            <a:endParaRPr b="1" sz="1500">
              <a:solidFill>
                <a:schemeClr val="lt1"/>
              </a:solidFill>
              <a:latin typeface="Nunito"/>
              <a:ea typeface="Nunito"/>
              <a:cs typeface="Nunito"/>
              <a:sym typeface="Nunito"/>
            </a:endParaRPr>
          </a:p>
        </p:txBody>
      </p:sp>
      <p:pic>
        <p:nvPicPr>
          <p:cNvPr id="552" name="Google Shape;552;p29"/>
          <p:cNvPicPr preferRelativeResize="0"/>
          <p:nvPr/>
        </p:nvPicPr>
        <p:blipFill>
          <a:blip r:embed="rId4">
            <a:alphaModFix/>
          </a:blip>
          <a:stretch>
            <a:fillRect/>
          </a:stretch>
        </p:blipFill>
        <p:spPr>
          <a:xfrm>
            <a:off x="6453938" y="551977"/>
            <a:ext cx="2581275" cy="940975"/>
          </a:xfrm>
          <a:prstGeom prst="rect">
            <a:avLst/>
          </a:prstGeom>
          <a:noFill/>
          <a:ln>
            <a:noFill/>
          </a:ln>
        </p:spPr>
      </p:pic>
      <p:sp>
        <p:nvSpPr>
          <p:cNvPr id="553" name="Google Shape;553;p29"/>
          <p:cNvSpPr txBox="1"/>
          <p:nvPr/>
        </p:nvSpPr>
        <p:spPr>
          <a:xfrm>
            <a:off x="6361401" y="1647775"/>
            <a:ext cx="2641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solidFill>
                  <a:schemeClr val="lt1"/>
                </a:solidFill>
                <a:latin typeface="Nunito"/>
                <a:ea typeface="Nunito"/>
                <a:cs typeface="Nunito"/>
                <a:sym typeface="Nunito"/>
              </a:rPr>
              <a:t>Frequency of less occurring  tags</a:t>
            </a:r>
            <a:endParaRPr b="1" sz="1500">
              <a:solidFill>
                <a:schemeClr val="lt1"/>
              </a:solidFill>
              <a:latin typeface="Nunito"/>
              <a:ea typeface="Nunito"/>
              <a:cs typeface="Nunito"/>
              <a:sym typeface="Nunito"/>
            </a:endParaRPr>
          </a:p>
        </p:txBody>
      </p:sp>
      <p:pic>
        <p:nvPicPr>
          <p:cNvPr id="554" name="Google Shape;554;p29"/>
          <p:cNvPicPr preferRelativeResize="0"/>
          <p:nvPr/>
        </p:nvPicPr>
        <p:blipFill>
          <a:blip r:embed="rId5">
            <a:alphaModFix/>
          </a:blip>
          <a:stretch>
            <a:fillRect/>
          </a:stretch>
        </p:blipFill>
        <p:spPr>
          <a:xfrm>
            <a:off x="0" y="1196375"/>
            <a:ext cx="6276851" cy="3293626"/>
          </a:xfrm>
          <a:prstGeom prst="rect">
            <a:avLst/>
          </a:prstGeom>
          <a:noFill/>
          <a:ln>
            <a:noFill/>
          </a:ln>
        </p:spPr>
      </p:pic>
      <p:sp>
        <p:nvSpPr>
          <p:cNvPr id="555" name="Google Shape;555;p29"/>
          <p:cNvSpPr txBox="1"/>
          <p:nvPr/>
        </p:nvSpPr>
        <p:spPr>
          <a:xfrm>
            <a:off x="2098425" y="4668000"/>
            <a:ext cx="7267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solidFill>
                  <a:schemeClr val="dk2"/>
                </a:solidFill>
                <a:highlight>
                  <a:schemeClr val="lt1"/>
                </a:highlight>
                <a:latin typeface="Nunito"/>
                <a:ea typeface="Nunito"/>
                <a:cs typeface="Nunito"/>
                <a:sym typeface="Nunito"/>
              </a:rPr>
              <a:t>Tag Cloud</a:t>
            </a:r>
            <a:endParaRPr b="1" sz="1500">
              <a:solidFill>
                <a:schemeClr val="dk2"/>
              </a:solidFill>
              <a:highlight>
                <a:schemeClr val="lt1"/>
              </a:highlight>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59" name="Shape 559"/>
        <p:cNvGrpSpPr/>
        <p:nvPr/>
      </p:nvGrpSpPr>
      <p:grpSpPr>
        <a:xfrm>
          <a:off x="0" y="0"/>
          <a:ext cx="0" cy="0"/>
          <a:chOff x="0" y="0"/>
          <a:chExt cx="0" cy="0"/>
        </a:xfrm>
      </p:grpSpPr>
      <p:sp>
        <p:nvSpPr>
          <p:cNvPr id="560" name="Google Shape;560;p30"/>
          <p:cNvSpPr txBox="1"/>
          <p:nvPr>
            <p:ph type="ctrTitle"/>
          </p:nvPr>
        </p:nvSpPr>
        <p:spPr>
          <a:xfrm>
            <a:off x="824000" y="316775"/>
            <a:ext cx="8178600" cy="879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i="1" lang="en-GB" u="sng"/>
              <a:t>Grouping tags</a:t>
            </a:r>
            <a:endParaRPr i="1" u="sng"/>
          </a:p>
        </p:txBody>
      </p:sp>
      <p:sp>
        <p:nvSpPr>
          <p:cNvPr id="561" name="Google Shape;561;p30"/>
          <p:cNvSpPr txBox="1"/>
          <p:nvPr/>
        </p:nvSpPr>
        <p:spPr>
          <a:xfrm>
            <a:off x="0" y="1111825"/>
            <a:ext cx="88806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chemeClr val="lt1"/>
                </a:solidFill>
              </a:rPr>
              <a:t>T</a:t>
            </a:r>
            <a:r>
              <a:rPr lang="en-GB" sz="1500">
                <a:solidFill>
                  <a:schemeClr val="lt1"/>
                </a:solidFill>
              </a:rPr>
              <a:t>ags were grouped into the following </a:t>
            </a:r>
            <a:r>
              <a:rPr b="1" lang="en-GB" sz="1500">
                <a:solidFill>
                  <a:schemeClr val="lt1"/>
                </a:solidFill>
              </a:rPr>
              <a:t>7 macro-areas</a:t>
            </a:r>
            <a:r>
              <a:rPr lang="en-GB" sz="1500">
                <a:solidFill>
                  <a:schemeClr val="lt1"/>
                </a:solidFill>
              </a:rPr>
              <a:t> based on their meaning in the field of computer science:</a:t>
            </a:r>
            <a:endParaRPr sz="1500">
              <a:solidFill>
                <a:schemeClr val="lt1"/>
              </a:solidFill>
            </a:endParaRPr>
          </a:p>
          <a:p>
            <a:pPr indent="-323850" lvl="0" marL="457200" rtl="0" algn="l">
              <a:spcBef>
                <a:spcPts val="0"/>
              </a:spcBef>
              <a:spcAft>
                <a:spcPts val="0"/>
              </a:spcAft>
              <a:buClr>
                <a:schemeClr val="lt1"/>
              </a:buClr>
              <a:buSzPts val="1500"/>
              <a:buChar char="●"/>
            </a:pPr>
            <a:r>
              <a:rPr b="1" lang="en-GB" sz="1500">
                <a:solidFill>
                  <a:schemeClr val="lt1"/>
                </a:solidFill>
              </a:rPr>
              <a:t>Programming Languages</a:t>
            </a:r>
            <a:r>
              <a:rPr lang="en-GB" sz="1500">
                <a:solidFill>
                  <a:schemeClr val="lt1"/>
                </a:solidFill>
              </a:rPr>
              <a:t>:containing tags related to programming languages and their libraries.</a:t>
            </a:r>
            <a:endParaRPr sz="1500">
              <a:solidFill>
                <a:schemeClr val="lt1"/>
              </a:solidFill>
            </a:endParaRPr>
          </a:p>
          <a:p>
            <a:pPr indent="-323850" lvl="0" marL="457200" rtl="0" algn="l">
              <a:spcBef>
                <a:spcPts val="0"/>
              </a:spcBef>
              <a:spcAft>
                <a:spcPts val="0"/>
              </a:spcAft>
              <a:buClr>
                <a:schemeClr val="lt1"/>
              </a:buClr>
              <a:buSzPts val="1500"/>
              <a:buChar char="●"/>
            </a:pPr>
            <a:r>
              <a:rPr b="1" lang="en-GB" sz="1500">
                <a:solidFill>
                  <a:schemeClr val="lt1"/>
                </a:solidFill>
              </a:rPr>
              <a:t>Database:</a:t>
            </a:r>
            <a:r>
              <a:rPr lang="en-GB" sz="1500">
                <a:solidFill>
                  <a:schemeClr val="lt1"/>
                </a:solidFill>
              </a:rPr>
              <a:t> including tags related to databases.</a:t>
            </a:r>
            <a:endParaRPr sz="1500">
              <a:solidFill>
                <a:schemeClr val="lt1"/>
              </a:solidFill>
            </a:endParaRPr>
          </a:p>
          <a:p>
            <a:pPr indent="-323850" lvl="0" marL="457200" rtl="0" algn="l">
              <a:spcBef>
                <a:spcPts val="0"/>
              </a:spcBef>
              <a:spcAft>
                <a:spcPts val="0"/>
              </a:spcAft>
              <a:buClr>
                <a:schemeClr val="lt1"/>
              </a:buClr>
              <a:buSzPts val="1500"/>
              <a:buChar char="●"/>
            </a:pPr>
            <a:r>
              <a:rPr b="1" lang="en-GB" sz="1500">
                <a:solidFill>
                  <a:schemeClr val="lt1"/>
                </a:solidFill>
              </a:rPr>
              <a:t>Development Tools:</a:t>
            </a:r>
            <a:r>
              <a:rPr lang="en-GB" sz="1500">
                <a:solidFill>
                  <a:schemeClr val="lt1"/>
                </a:solidFill>
              </a:rPr>
              <a:t> encompassing development environments and cloud-related tags.</a:t>
            </a:r>
            <a:endParaRPr sz="1500">
              <a:solidFill>
                <a:schemeClr val="lt1"/>
              </a:solidFill>
            </a:endParaRPr>
          </a:p>
          <a:p>
            <a:pPr indent="-323850" lvl="0" marL="457200" rtl="0" algn="l">
              <a:spcBef>
                <a:spcPts val="0"/>
              </a:spcBef>
              <a:spcAft>
                <a:spcPts val="0"/>
              </a:spcAft>
              <a:buClr>
                <a:schemeClr val="lt1"/>
              </a:buClr>
              <a:buSzPts val="1500"/>
              <a:buChar char="●"/>
            </a:pPr>
            <a:r>
              <a:rPr b="1" lang="en-GB" sz="1500">
                <a:solidFill>
                  <a:schemeClr val="lt1"/>
                </a:solidFill>
              </a:rPr>
              <a:t>Web &amp; Application Servers</a:t>
            </a:r>
            <a:r>
              <a:rPr lang="en-GB" sz="1500">
                <a:solidFill>
                  <a:schemeClr val="lt1"/>
                </a:solidFill>
              </a:rPr>
              <a:t>:tags referring to network protocols, security, and web development.</a:t>
            </a:r>
            <a:endParaRPr sz="1500">
              <a:solidFill>
                <a:schemeClr val="lt1"/>
              </a:solidFill>
            </a:endParaRPr>
          </a:p>
          <a:p>
            <a:pPr indent="-323850" lvl="0" marL="457200" rtl="0" algn="l">
              <a:spcBef>
                <a:spcPts val="0"/>
              </a:spcBef>
              <a:spcAft>
                <a:spcPts val="0"/>
              </a:spcAft>
              <a:buClr>
                <a:schemeClr val="lt1"/>
              </a:buClr>
              <a:buSzPts val="1500"/>
              <a:buChar char="●"/>
            </a:pPr>
            <a:r>
              <a:rPr b="1" lang="en-GB" sz="1500">
                <a:solidFill>
                  <a:schemeClr val="lt1"/>
                </a:solidFill>
              </a:rPr>
              <a:t>Operating Systems</a:t>
            </a:r>
            <a:r>
              <a:rPr lang="en-GB" sz="1500">
                <a:solidFill>
                  <a:schemeClr val="lt1"/>
                </a:solidFill>
              </a:rPr>
              <a:t>: related to tags tied to operating systems, computer peripherals, components, and file extensions.</a:t>
            </a:r>
            <a:endParaRPr sz="1500">
              <a:solidFill>
                <a:schemeClr val="lt1"/>
              </a:solidFill>
            </a:endParaRPr>
          </a:p>
          <a:p>
            <a:pPr indent="-323850" lvl="0" marL="457200" rtl="0" algn="l">
              <a:spcBef>
                <a:spcPts val="0"/>
              </a:spcBef>
              <a:spcAft>
                <a:spcPts val="0"/>
              </a:spcAft>
              <a:buClr>
                <a:schemeClr val="lt1"/>
              </a:buClr>
              <a:buSzPts val="1500"/>
              <a:buChar char="●"/>
            </a:pPr>
            <a:r>
              <a:rPr b="1" lang="en-GB" sz="1500">
                <a:solidFill>
                  <a:schemeClr val="lt1"/>
                </a:solidFill>
              </a:rPr>
              <a:t>Data Structures &amp; Functions:</a:t>
            </a:r>
            <a:r>
              <a:rPr lang="en-GB" sz="1500">
                <a:solidFill>
                  <a:schemeClr val="lt1"/>
                </a:solidFill>
              </a:rPr>
              <a:t> a collection of tags related to data structures and functions.</a:t>
            </a:r>
            <a:endParaRPr sz="1500">
              <a:solidFill>
                <a:schemeClr val="lt1"/>
              </a:solidFill>
            </a:endParaRPr>
          </a:p>
        </p:txBody>
      </p:sp>
      <p:pic>
        <p:nvPicPr>
          <p:cNvPr id="562" name="Google Shape;562;p30"/>
          <p:cNvPicPr preferRelativeResize="0"/>
          <p:nvPr/>
        </p:nvPicPr>
        <p:blipFill>
          <a:blip r:embed="rId3">
            <a:alphaModFix/>
          </a:blip>
          <a:stretch>
            <a:fillRect/>
          </a:stretch>
        </p:blipFill>
        <p:spPr>
          <a:xfrm>
            <a:off x="650200" y="3374425"/>
            <a:ext cx="4324350" cy="1684925"/>
          </a:xfrm>
          <a:prstGeom prst="rect">
            <a:avLst/>
          </a:prstGeom>
          <a:noFill/>
          <a:ln>
            <a:noFill/>
          </a:ln>
        </p:spPr>
      </p:pic>
      <p:sp>
        <p:nvSpPr>
          <p:cNvPr id="563" name="Google Shape;563;p30"/>
          <p:cNvSpPr txBox="1"/>
          <p:nvPr/>
        </p:nvSpPr>
        <p:spPr>
          <a:xfrm>
            <a:off x="5720775" y="3908125"/>
            <a:ext cx="3440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dk2"/>
              </a:solidFill>
              <a:latin typeface="Nunito"/>
              <a:ea typeface="Nunito"/>
              <a:cs typeface="Nunito"/>
              <a:sym typeface="Nunito"/>
            </a:endParaRPr>
          </a:p>
        </p:txBody>
      </p:sp>
      <p:sp>
        <p:nvSpPr>
          <p:cNvPr id="564" name="Google Shape;564;p30"/>
          <p:cNvSpPr txBox="1"/>
          <p:nvPr/>
        </p:nvSpPr>
        <p:spPr>
          <a:xfrm>
            <a:off x="5077150" y="3908125"/>
            <a:ext cx="34059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solidFill>
                  <a:schemeClr val="lt1"/>
                </a:solidFill>
              </a:rPr>
              <a:t>The resulting network, is a bi-directional network with 13780 nodes and 97892 edges.</a:t>
            </a:r>
            <a:endParaRPr b="1" sz="1300">
              <a:solidFill>
                <a:schemeClr val="dk2"/>
              </a:solidFill>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68" name="Shape 568"/>
        <p:cNvGrpSpPr/>
        <p:nvPr/>
      </p:nvGrpSpPr>
      <p:grpSpPr>
        <a:xfrm>
          <a:off x="0" y="0"/>
          <a:ext cx="0" cy="0"/>
          <a:chOff x="0" y="0"/>
          <a:chExt cx="0" cy="0"/>
        </a:xfrm>
      </p:grpSpPr>
      <p:sp>
        <p:nvSpPr>
          <p:cNvPr id="569" name="Google Shape;569;p31"/>
          <p:cNvSpPr txBox="1"/>
          <p:nvPr>
            <p:ph type="ctrTitle"/>
          </p:nvPr>
        </p:nvSpPr>
        <p:spPr>
          <a:xfrm>
            <a:off x="824000" y="316775"/>
            <a:ext cx="8178600" cy="879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i="1" lang="en-GB" u="sng"/>
              <a:t>Network Characterization</a:t>
            </a:r>
            <a:endParaRPr i="1" u="sng"/>
          </a:p>
        </p:txBody>
      </p:sp>
      <p:sp>
        <p:nvSpPr>
          <p:cNvPr id="570" name="Google Shape;570;p31"/>
          <p:cNvSpPr txBox="1"/>
          <p:nvPr/>
        </p:nvSpPr>
        <p:spPr>
          <a:xfrm>
            <a:off x="0" y="1094100"/>
            <a:ext cx="8880600" cy="29553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lt1"/>
              </a:buClr>
              <a:buSzPts val="1500"/>
              <a:buChar char="●"/>
            </a:pPr>
            <a:r>
              <a:rPr lang="en-GB" sz="1500">
                <a:solidFill>
                  <a:schemeClr val="lt1"/>
                </a:solidFill>
              </a:rPr>
              <a:t>The constructed network i.e. Real World Network was compared with four other synthetic models created using predefined algorithms. </a:t>
            </a:r>
            <a:endParaRPr sz="1500">
              <a:solidFill>
                <a:schemeClr val="lt1"/>
              </a:solidFill>
            </a:endParaRPr>
          </a:p>
          <a:p>
            <a:pPr indent="-323850" lvl="0" marL="457200" rtl="0" algn="l">
              <a:spcBef>
                <a:spcPts val="0"/>
              </a:spcBef>
              <a:spcAft>
                <a:spcPts val="0"/>
              </a:spcAft>
              <a:buClr>
                <a:schemeClr val="lt1"/>
              </a:buClr>
              <a:buSzPts val="1500"/>
              <a:buChar char="●"/>
            </a:pPr>
            <a:r>
              <a:rPr lang="en-GB" sz="1500">
                <a:solidFill>
                  <a:schemeClr val="lt1"/>
                </a:solidFill>
              </a:rPr>
              <a:t> Barabási-Albert (BA) of n nodes is grown by attaching new nodes each with m=7 edges that are preferentially attached to existing nodes with a high degree, where 1 &lt;= m &lt; n.</a:t>
            </a:r>
            <a:endParaRPr sz="1500">
              <a:solidFill>
                <a:schemeClr val="lt1"/>
              </a:solidFill>
            </a:endParaRPr>
          </a:p>
          <a:p>
            <a:pPr indent="0" lvl="0" marL="457200" rtl="0" algn="l">
              <a:spcBef>
                <a:spcPts val="0"/>
              </a:spcBef>
              <a:spcAft>
                <a:spcPts val="0"/>
              </a:spcAft>
              <a:buNone/>
            </a:pPr>
            <a:r>
              <a:t/>
            </a:r>
            <a:endParaRPr sz="1500">
              <a:solidFill>
                <a:schemeClr val="lt1"/>
              </a:solidFill>
            </a:endParaRPr>
          </a:p>
          <a:p>
            <a:pPr indent="-323850" lvl="0" marL="457200" rtl="0" algn="l">
              <a:spcBef>
                <a:spcPts val="0"/>
              </a:spcBef>
              <a:spcAft>
                <a:spcPts val="0"/>
              </a:spcAft>
              <a:buClr>
                <a:schemeClr val="lt1"/>
              </a:buClr>
              <a:buSzPts val="1500"/>
              <a:buChar char="●"/>
            </a:pPr>
            <a:r>
              <a:rPr lang="en-GB" sz="1500">
                <a:solidFill>
                  <a:schemeClr val="lt1"/>
                </a:solidFill>
              </a:rPr>
              <a:t> Configuration model (CM) constructed following the degree distribution of the real-world network.</a:t>
            </a:r>
            <a:endParaRPr sz="1500">
              <a:solidFill>
                <a:schemeClr val="lt1"/>
              </a:solidFill>
            </a:endParaRPr>
          </a:p>
          <a:p>
            <a:pPr indent="0" lvl="0" marL="457200" rtl="0" algn="l">
              <a:spcBef>
                <a:spcPts val="0"/>
              </a:spcBef>
              <a:spcAft>
                <a:spcPts val="0"/>
              </a:spcAft>
              <a:buNone/>
            </a:pPr>
            <a:r>
              <a:t/>
            </a:r>
            <a:endParaRPr sz="1500">
              <a:solidFill>
                <a:schemeClr val="lt1"/>
              </a:solidFill>
            </a:endParaRPr>
          </a:p>
          <a:p>
            <a:pPr indent="-323850" lvl="0" marL="457200" rtl="0" algn="l">
              <a:spcBef>
                <a:spcPts val="0"/>
              </a:spcBef>
              <a:spcAft>
                <a:spcPts val="0"/>
              </a:spcAft>
              <a:buClr>
                <a:schemeClr val="lt1"/>
              </a:buClr>
              <a:buSzPts val="1500"/>
              <a:buChar char="●"/>
            </a:pPr>
            <a:r>
              <a:rPr lang="en-GB" sz="1500">
                <a:solidFill>
                  <a:schemeClr val="lt1"/>
                </a:solidFill>
              </a:rPr>
              <a:t> Erdös–Rényi (ER) chooses each of the possible edges with probability p.</a:t>
            </a:r>
            <a:endParaRPr sz="1500">
              <a:solidFill>
                <a:schemeClr val="lt1"/>
              </a:solidFill>
            </a:endParaRPr>
          </a:p>
          <a:p>
            <a:pPr indent="0" lvl="0" marL="457200" rtl="0" algn="l">
              <a:spcBef>
                <a:spcPts val="0"/>
              </a:spcBef>
              <a:spcAft>
                <a:spcPts val="0"/>
              </a:spcAft>
              <a:buNone/>
            </a:pPr>
            <a:r>
              <a:t/>
            </a:r>
            <a:endParaRPr sz="1500">
              <a:solidFill>
                <a:schemeClr val="lt1"/>
              </a:solidFill>
            </a:endParaRPr>
          </a:p>
          <a:p>
            <a:pPr indent="-323850" lvl="0" marL="457200" rtl="0" algn="l">
              <a:spcBef>
                <a:spcPts val="0"/>
              </a:spcBef>
              <a:spcAft>
                <a:spcPts val="0"/>
              </a:spcAft>
              <a:buClr>
                <a:schemeClr val="lt1"/>
              </a:buClr>
              <a:buSzPts val="1500"/>
              <a:buChar char="●"/>
            </a:pPr>
            <a:r>
              <a:rPr lang="en-GB" sz="1500">
                <a:solidFill>
                  <a:schemeClr val="lt1"/>
                </a:solidFill>
              </a:rPr>
              <a:t> Watts-Strogatz (WS) where k = Each node is connected to k nearest neighbors in a ring topology and p = The probability of rewiring each edge. here, k = 14 and p = 0.1.</a:t>
            </a:r>
            <a:endParaRPr sz="1500">
              <a:solidFill>
                <a:schemeClr val="lt1"/>
              </a:solidFill>
            </a:endParaRPr>
          </a:p>
          <a:p>
            <a:pPr indent="0" lvl="0" marL="457200" rtl="0" algn="l">
              <a:spcBef>
                <a:spcPts val="0"/>
              </a:spcBef>
              <a:spcAft>
                <a:spcPts val="0"/>
              </a:spcAft>
              <a:buNone/>
            </a:pPr>
            <a:r>
              <a:t/>
            </a:r>
            <a:endParaRPr sz="1500">
              <a:solidFill>
                <a:schemeClr val="lt1"/>
              </a:solidFill>
            </a:endParaRPr>
          </a:p>
        </p:txBody>
      </p:sp>
      <p:pic>
        <p:nvPicPr>
          <p:cNvPr id="571" name="Google Shape;571;p31"/>
          <p:cNvPicPr preferRelativeResize="0"/>
          <p:nvPr/>
        </p:nvPicPr>
        <p:blipFill>
          <a:blip r:embed="rId3">
            <a:alphaModFix/>
          </a:blip>
          <a:stretch>
            <a:fillRect/>
          </a:stretch>
        </p:blipFill>
        <p:spPr>
          <a:xfrm>
            <a:off x="735075" y="3957700"/>
            <a:ext cx="7639826" cy="1005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75" name="Shape 575"/>
        <p:cNvGrpSpPr/>
        <p:nvPr/>
      </p:nvGrpSpPr>
      <p:grpSpPr>
        <a:xfrm>
          <a:off x="0" y="0"/>
          <a:ext cx="0" cy="0"/>
          <a:chOff x="0" y="0"/>
          <a:chExt cx="0" cy="0"/>
        </a:xfrm>
      </p:grpSpPr>
      <p:sp>
        <p:nvSpPr>
          <p:cNvPr id="576" name="Google Shape;576;p32"/>
          <p:cNvSpPr txBox="1"/>
          <p:nvPr>
            <p:ph type="ctrTitle"/>
          </p:nvPr>
        </p:nvSpPr>
        <p:spPr>
          <a:xfrm>
            <a:off x="824000" y="316775"/>
            <a:ext cx="8178600" cy="879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i="1" lang="en-GB" u="sng"/>
              <a:t>Degree Distribution Analysis</a:t>
            </a:r>
            <a:endParaRPr i="1" u="sng"/>
          </a:p>
        </p:txBody>
      </p:sp>
      <p:sp>
        <p:nvSpPr>
          <p:cNvPr id="577" name="Google Shape;577;p32"/>
          <p:cNvSpPr txBox="1"/>
          <p:nvPr/>
        </p:nvSpPr>
        <p:spPr>
          <a:xfrm>
            <a:off x="0" y="1094100"/>
            <a:ext cx="8880600" cy="415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500">
              <a:solidFill>
                <a:schemeClr val="lt1"/>
              </a:solidFill>
            </a:endParaRPr>
          </a:p>
        </p:txBody>
      </p:sp>
      <p:pic>
        <p:nvPicPr>
          <p:cNvPr id="578" name="Google Shape;578;p32"/>
          <p:cNvPicPr preferRelativeResize="0"/>
          <p:nvPr/>
        </p:nvPicPr>
        <p:blipFill>
          <a:blip r:embed="rId3">
            <a:alphaModFix/>
          </a:blip>
          <a:stretch>
            <a:fillRect/>
          </a:stretch>
        </p:blipFill>
        <p:spPr>
          <a:xfrm>
            <a:off x="893750" y="1509600"/>
            <a:ext cx="3436100" cy="3209625"/>
          </a:xfrm>
          <a:prstGeom prst="rect">
            <a:avLst/>
          </a:prstGeom>
          <a:noFill/>
          <a:ln>
            <a:noFill/>
          </a:ln>
        </p:spPr>
      </p:pic>
      <p:pic>
        <p:nvPicPr>
          <p:cNvPr id="579" name="Google Shape;579;p32"/>
          <p:cNvPicPr preferRelativeResize="0"/>
          <p:nvPr/>
        </p:nvPicPr>
        <p:blipFill>
          <a:blip r:embed="rId4">
            <a:alphaModFix/>
          </a:blip>
          <a:stretch>
            <a:fillRect/>
          </a:stretch>
        </p:blipFill>
        <p:spPr>
          <a:xfrm>
            <a:off x="4922650" y="1196375"/>
            <a:ext cx="3957950" cy="3714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